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8" r:id="rId2"/>
    <p:sldId id="259" r:id="rId3"/>
    <p:sldId id="267" r:id="rId4"/>
    <p:sldId id="268" r:id="rId5"/>
    <p:sldId id="260" r:id="rId6"/>
    <p:sldId id="261" r:id="rId7"/>
    <p:sldId id="263" r:id="rId8"/>
    <p:sldId id="262" r:id="rId9"/>
    <p:sldId id="264" r:id="rId10"/>
    <p:sldId id="265" r:id="rId11"/>
    <p:sldId id="266" r:id="rId12"/>
    <p:sldId id="269" r:id="rId13"/>
    <p:sldId id="271" r:id="rId14"/>
    <p:sldId id="270" r:id="rId15"/>
    <p:sldId id="273" r:id="rId16"/>
    <p:sldId id="274" r:id="rId17"/>
    <p:sldId id="275" r:id="rId18"/>
    <p:sldId id="276" r:id="rId19"/>
    <p:sldId id="277" r:id="rId20"/>
    <p:sldId id="278" r:id="rId21"/>
    <p:sldId id="279" r:id="rId22"/>
    <p:sldId id="27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5161" autoAdjust="0"/>
  </p:normalViewPr>
  <p:slideViewPr>
    <p:cSldViewPr>
      <p:cViewPr>
        <p:scale>
          <a:sx n="70" d="100"/>
          <a:sy n="70" d="100"/>
        </p:scale>
        <p:origin x="-135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CA889F-1FB7-4734-8DF1-7637A132668D}" type="datetimeFigureOut">
              <a:rPr lang="en-US" smtClean="0"/>
              <a:pPr/>
              <a:t>1/31/2019</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101718-4662-4565-B191-5100F6BB45DD}"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C3101718-4662-4565-B191-5100F6BB45DD}" type="slidenum">
              <a:rPr lang="en-IN" smtClean="0"/>
              <a:pPr/>
              <a:t>12</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0B7FB34-9339-4530-8139-E6F11AFBEF2F}" type="datetimeFigureOut">
              <a:rPr lang="en-US" smtClean="0"/>
              <a:pPr/>
              <a:t>1/31/2019</a:t>
            </a:fld>
            <a:endParaRPr lang="en-IN"/>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IN"/>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C2845537-0E3F-4ADA-980D-F134CE52CC44}"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B7FB34-9339-4530-8139-E6F11AFBEF2F}" type="datetimeFigureOut">
              <a:rPr lang="en-US" smtClean="0"/>
              <a:pPr/>
              <a:t>1/31/2019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845537-0E3F-4ADA-980D-F134CE52CC44}"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B7FB34-9339-4530-8139-E6F11AFBEF2F}" type="datetimeFigureOut">
              <a:rPr lang="en-US" smtClean="0"/>
              <a:pPr/>
              <a:t>1/31/2019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2845537-0E3F-4ADA-980D-F134CE52CC44}"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0B7FB34-9339-4530-8139-E6F11AFBEF2F}" type="datetimeFigureOut">
              <a:rPr lang="en-US" smtClean="0"/>
              <a:pPr/>
              <a:t>1/31/2019</a:t>
            </a:fld>
            <a:endParaRPr lang="en-IN"/>
          </a:p>
        </p:txBody>
      </p:sp>
      <p:sp>
        <p:nvSpPr>
          <p:cNvPr id="9" name="Slide Number Placeholder 8"/>
          <p:cNvSpPr>
            <a:spLocks noGrp="1"/>
          </p:cNvSpPr>
          <p:nvPr>
            <p:ph type="sldNum" sz="quarter" idx="15"/>
          </p:nvPr>
        </p:nvSpPr>
        <p:spPr/>
        <p:txBody>
          <a:bodyPr rtlCol="0"/>
          <a:lstStyle/>
          <a:p>
            <a:fld id="{C2845537-0E3F-4ADA-980D-F134CE52CC44}" type="slidenum">
              <a:rPr lang="en-IN" smtClean="0"/>
              <a:pPr/>
              <a:t>‹#›</a:t>
            </a:fld>
            <a:endParaRPr lang="en-IN"/>
          </a:p>
        </p:txBody>
      </p:sp>
      <p:sp>
        <p:nvSpPr>
          <p:cNvPr id="10" name="Footer Placeholder 9"/>
          <p:cNvSpPr>
            <a:spLocks noGrp="1"/>
          </p:cNvSpPr>
          <p:nvPr>
            <p:ph type="ftr" sz="quarter" idx="16"/>
          </p:nvPr>
        </p:nvSpPr>
        <p:spPr/>
        <p:txBody>
          <a:bodyPr rtlCol="0"/>
          <a:lstStyle/>
          <a:p>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0B7FB34-9339-4530-8139-E6F11AFBEF2F}" type="datetimeFigureOut">
              <a:rPr lang="en-US" smtClean="0"/>
              <a:pPr/>
              <a:t>1/31/2019</a:t>
            </a:fld>
            <a:endParaRPr lang="en-IN"/>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IN"/>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C2845537-0E3F-4ADA-980D-F134CE52CC44}"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0B7FB34-9339-4530-8139-E6F11AFBEF2F}" type="datetimeFigureOut">
              <a:rPr lang="en-US" smtClean="0"/>
              <a:pPr/>
              <a:t>1/31/2019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2845537-0E3F-4ADA-980D-F134CE52CC44}" type="slidenum">
              <a:rPr lang="en-IN" smtClean="0"/>
              <a:pPr/>
              <a:t>‹#›</a:t>
            </a:fld>
            <a:endParaRPr lang="en-IN"/>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E0B7FB34-9339-4530-8139-E6F11AFBEF2F}" type="datetimeFigureOut">
              <a:rPr lang="en-US" smtClean="0"/>
              <a:pPr/>
              <a:t>1/31/2019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2845537-0E3F-4ADA-980D-F134CE52CC44}" type="slidenum">
              <a:rPr lang="en-IN" smtClean="0"/>
              <a:pPr/>
              <a:t>‹#›</a:t>
            </a:fld>
            <a:endParaRPr lang="en-IN"/>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E0B7FB34-9339-4530-8139-E6F11AFBEF2F}" type="datetimeFigureOut">
              <a:rPr lang="en-US" smtClean="0"/>
              <a:pPr/>
              <a:t>1/31/2019</a:t>
            </a:fld>
            <a:endParaRPr lang="en-IN"/>
          </a:p>
        </p:txBody>
      </p:sp>
      <p:sp>
        <p:nvSpPr>
          <p:cNvPr id="7" name="Slide Number Placeholder 6"/>
          <p:cNvSpPr>
            <a:spLocks noGrp="1"/>
          </p:cNvSpPr>
          <p:nvPr>
            <p:ph type="sldNum" sz="quarter" idx="11"/>
          </p:nvPr>
        </p:nvSpPr>
        <p:spPr/>
        <p:txBody>
          <a:bodyPr rtlCol="0"/>
          <a:lstStyle/>
          <a:p>
            <a:fld id="{C2845537-0E3F-4ADA-980D-F134CE52CC44}" type="slidenum">
              <a:rPr lang="en-IN" smtClean="0"/>
              <a:pPr/>
              <a:t>‹#›</a:t>
            </a:fld>
            <a:endParaRPr lang="en-IN"/>
          </a:p>
        </p:txBody>
      </p:sp>
      <p:sp>
        <p:nvSpPr>
          <p:cNvPr id="8" name="Footer Placeholder 7"/>
          <p:cNvSpPr>
            <a:spLocks noGrp="1"/>
          </p:cNvSpPr>
          <p:nvPr>
            <p:ph type="ftr" sz="quarter" idx="12"/>
          </p:nvPr>
        </p:nvSpPr>
        <p:spPr/>
        <p:txBody>
          <a:bodyPr rtlCol="0"/>
          <a:lstStyle/>
          <a:p>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B7FB34-9339-4530-8139-E6F11AFBEF2F}" type="datetimeFigureOut">
              <a:rPr lang="en-US" smtClean="0"/>
              <a:pPr/>
              <a:t>1/31/2019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2845537-0E3F-4ADA-980D-F134CE52CC44}"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0B7FB34-9339-4530-8139-E6F11AFBEF2F}" type="datetimeFigureOut">
              <a:rPr lang="en-US" smtClean="0"/>
              <a:pPr/>
              <a:t>1/31/2019</a:t>
            </a:fld>
            <a:endParaRPr lang="en-IN"/>
          </a:p>
        </p:txBody>
      </p:sp>
      <p:sp>
        <p:nvSpPr>
          <p:cNvPr id="22" name="Slide Number Placeholder 21"/>
          <p:cNvSpPr>
            <a:spLocks noGrp="1"/>
          </p:cNvSpPr>
          <p:nvPr>
            <p:ph type="sldNum" sz="quarter" idx="15"/>
          </p:nvPr>
        </p:nvSpPr>
        <p:spPr/>
        <p:txBody>
          <a:bodyPr rtlCol="0"/>
          <a:lstStyle/>
          <a:p>
            <a:fld id="{C2845537-0E3F-4ADA-980D-F134CE52CC44}" type="slidenum">
              <a:rPr lang="en-IN" smtClean="0"/>
              <a:pPr/>
              <a:t>‹#›</a:t>
            </a:fld>
            <a:endParaRPr lang="en-IN"/>
          </a:p>
        </p:txBody>
      </p:sp>
      <p:sp>
        <p:nvSpPr>
          <p:cNvPr id="23" name="Footer Placeholder 22"/>
          <p:cNvSpPr>
            <a:spLocks noGrp="1"/>
          </p:cNvSpPr>
          <p:nvPr>
            <p:ph type="ftr" sz="quarter" idx="16"/>
          </p:nvPr>
        </p:nvSpPr>
        <p:spPr/>
        <p:txBody>
          <a:bodyPr rtlCol="0"/>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E0B7FB34-9339-4530-8139-E6F11AFBEF2F}" type="datetimeFigureOut">
              <a:rPr lang="en-US" smtClean="0"/>
              <a:pPr/>
              <a:t>1/31/2019</a:t>
            </a:fld>
            <a:endParaRPr lang="en-IN"/>
          </a:p>
        </p:txBody>
      </p:sp>
      <p:sp>
        <p:nvSpPr>
          <p:cNvPr id="18" name="Slide Number Placeholder 17"/>
          <p:cNvSpPr>
            <a:spLocks noGrp="1"/>
          </p:cNvSpPr>
          <p:nvPr>
            <p:ph type="sldNum" sz="quarter" idx="11"/>
          </p:nvPr>
        </p:nvSpPr>
        <p:spPr/>
        <p:txBody>
          <a:bodyPr rtlCol="0"/>
          <a:lstStyle/>
          <a:p>
            <a:fld id="{C2845537-0E3F-4ADA-980D-F134CE52CC44}" type="slidenum">
              <a:rPr lang="en-IN" smtClean="0"/>
              <a:pPr/>
              <a:t>‹#›</a:t>
            </a:fld>
            <a:endParaRPr lang="en-IN"/>
          </a:p>
        </p:txBody>
      </p:sp>
      <p:sp>
        <p:nvSpPr>
          <p:cNvPr id="21" name="Footer Placeholder 20"/>
          <p:cNvSpPr>
            <a:spLocks noGrp="1"/>
          </p:cNvSpPr>
          <p:nvPr>
            <p:ph type="ftr" sz="quarter" idx="12"/>
          </p:nvPr>
        </p:nvSpPr>
        <p:spPr/>
        <p:txBody>
          <a:bodyPr rtlCol="0"/>
          <a:lstStyle/>
          <a:p>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0B7FB34-9339-4530-8139-E6F11AFBEF2F}" type="datetimeFigureOut">
              <a:rPr lang="en-US" smtClean="0"/>
              <a:pPr/>
              <a:t>1/31/2019</a:t>
            </a:fld>
            <a:endParaRPr lang="en-IN"/>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IN"/>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2845537-0E3F-4ADA-980D-F134CE52CC44}"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cdn.yourarticlelibrary.com/wp-content/uploads/2015/11/clip_image00261.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2571744"/>
            <a:ext cx="8288681" cy="923330"/>
          </a:xfrm>
          <a:prstGeom prst="rect">
            <a:avLst/>
          </a:prstGeom>
          <a:noFill/>
        </p:spPr>
        <p:txBody>
          <a:bodyPr wrap="square" lIns="91440" tIns="45720" rIns="91440" bIns="45720">
            <a:spAutoFit/>
          </a:bodyPr>
          <a:lstStyle/>
          <a:p>
            <a:pPr algn="ctr"/>
            <a:r>
              <a:rPr lang="en-US" sz="5400" b="1" cap="none" spc="0" dirty="0" smtClean="0">
                <a:ln w="1905">
                  <a:solidFill>
                    <a:schemeClr val="tx1"/>
                  </a:solidFill>
                </a:ln>
                <a:effectLst>
                  <a:innerShdw blurRad="69850" dist="43180" dir="5400000">
                    <a:srgbClr val="000000">
                      <a:alpha val="65000"/>
                    </a:srgbClr>
                  </a:innerShdw>
                </a:effectLst>
                <a:latin typeface="Cambria" pitchFamily="18" charset="0"/>
              </a:rPr>
              <a:t>Quality Control</a:t>
            </a:r>
            <a:endParaRPr lang="en-US" sz="5400" b="1" cap="none" spc="0" dirty="0">
              <a:ln w="1905">
                <a:solidFill>
                  <a:schemeClr val="tx1"/>
                </a:solidFill>
              </a:ln>
              <a:effectLst>
                <a:innerShdw blurRad="69850" dist="43180" dir="5400000">
                  <a:srgbClr val="000000">
                    <a:alpha val="65000"/>
                  </a:srgbClr>
                </a:innerShdw>
              </a:effectLst>
              <a:latin typeface="Cambria" pitchFamily="18" charset="0"/>
            </a:endParaRPr>
          </a:p>
        </p:txBody>
      </p:sp>
      <p:pic>
        <p:nvPicPr>
          <p:cNvPr id="14338" name="Picture 2" descr="F:\download (1).png"/>
          <p:cNvPicPr>
            <a:picLocks noChangeAspect="1" noChangeArrowheads="1"/>
          </p:cNvPicPr>
          <p:nvPr/>
        </p:nvPicPr>
        <p:blipFill>
          <a:blip r:embed="rId2"/>
          <a:srcRect/>
          <a:stretch>
            <a:fillRect/>
          </a:stretch>
        </p:blipFill>
        <p:spPr bwMode="auto">
          <a:xfrm>
            <a:off x="285720" y="214290"/>
            <a:ext cx="4024921" cy="2143140"/>
          </a:xfrm>
          <a:prstGeom prst="rect">
            <a:avLst/>
          </a:prstGeom>
          <a:noFill/>
        </p:spPr>
      </p:pic>
      <p:pic>
        <p:nvPicPr>
          <p:cNvPr id="14339" name="Picture 3" descr="F:\images (6).jpg"/>
          <p:cNvPicPr>
            <a:picLocks noChangeAspect="1" noChangeArrowheads="1"/>
          </p:cNvPicPr>
          <p:nvPr/>
        </p:nvPicPr>
        <p:blipFill>
          <a:blip r:embed="rId3"/>
          <a:srcRect/>
          <a:stretch>
            <a:fillRect/>
          </a:stretch>
        </p:blipFill>
        <p:spPr bwMode="auto">
          <a:xfrm>
            <a:off x="428596" y="4286256"/>
            <a:ext cx="3573989" cy="2071702"/>
          </a:xfrm>
          <a:prstGeom prst="rect">
            <a:avLst/>
          </a:prstGeom>
          <a:noFill/>
        </p:spPr>
      </p:pic>
      <p:pic>
        <p:nvPicPr>
          <p:cNvPr id="14340" name="Picture 4" descr="F:\images (1).png"/>
          <p:cNvPicPr>
            <a:picLocks noChangeAspect="1" noChangeArrowheads="1"/>
          </p:cNvPicPr>
          <p:nvPr/>
        </p:nvPicPr>
        <p:blipFill>
          <a:blip r:embed="rId4"/>
          <a:srcRect/>
          <a:stretch>
            <a:fillRect/>
          </a:stretch>
        </p:blipFill>
        <p:spPr bwMode="auto">
          <a:xfrm>
            <a:off x="6215074" y="214290"/>
            <a:ext cx="2143125" cy="2143125"/>
          </a:xfrm>
          <a:prstGeom prst="rect">
            <a:avLst/>
          </a:prstGeom>
          <a:noFill/>
        </p:spPr>
      </p:pic>
      <p:pic>
        <p:nvPicPr>
          <p:cNvPr id="18433" name="Picture 1" descr="F:\it2-250x250.jpg"/>
          <p:cNvPicPr>
            <a:picLocks noChangeAspect="1" noChangeArrowheads="1"/>
          </p:cNvPicPr>
          <p:nvPr/>
        </p:nvPicPr>
        <p:blipFill>
          <a:blip r:embed="rId5"/>
          <a:srcRect/>
          <a:stretch>
            <a:fillRect/>
          </a:stretch>
        </p:blipFill>
        <p:spPr bwMode="auto">
          <a:xfrm>
            <a:off x="5643570" y="4143380"/>
            <a:ext cx="2120900" cy="219392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43890" cy="725470"/>
          </a:xfrm>
        </p:spPr>
        <p:txBody>
          <a:bodyPr>
            <a:noAutofit/>
          </a:bodyPr>
          <a:lstStyle/>
          <a:p>
            <a:r>
              <a:rPr lang="en-IN" sz="4000" b="1" dirty="0" smtClean="0">
                <a:solidFill>
                  <a:schemeClr val="tx1"/>
                </a:solidFill>
                <a:latin typeface="Cambria" pitchFamily="18" charset="0"/>
              </a:rPr>
              <a:t>Significance of Quality Control</a:t>
            </a:r>
            <a:endParaRPr lang="en-IN" sz="3600" dirty="0"/>
          </a:p>
        </p:txBody>
      </p:sp>
      <p:sp>
        <p:nvSpPr>
          <p:cNvPr id="3" name="Content Placeholder 2"/>
          <p:cNvSpPr>
            <a:spLocks noGrp="1"/>
          </p:cNvSpPr>
          <p:nvPr>
            <p:ph sz="quarter" idx="1"/>
          </p:nvPr>
        </p:nvSpPr>
        <p:spPr>
          <a:xfrm>
            <a:off x="457200" y="1214422"/>
            <a:ext cx="8186766" cy="5259530"/>
          </a:xfrm>
        </p:spPr>
        <p:txBody>
          <a:bodyPr>
            <a:normAutofit fontScale="92500" lnSpcReduction="10000"/>
          </a:bodyPr>
          <a:lstStyle/>
          <a:p>
            <a:pPr fontAlgn="base">
              <a:buNone/>
            </a:pPr>
            <a:r>
              <a:rPr lang="en-IN" b="1" dirty="0" smtClean="0">
                <a:latin typeface="Cambria" pitchFamily="18" charset="0"/>
              </a:rPr>
              <a:t>(v)  Insurance Against Heavy Losses:</a:t>
            </a:r>
          </a:p>
          <a:p>
            <a:pPr algn="just" fontAlgn="base">
              <a:buNone/>
            </a:pPr>
            <a:r>
              <a:rPr lang="en-IN" dirty="0" smtClean="0">
                <a:latin typeface="Cambria" pitchFamily="18" charset="0"/>
              </a:rPr>
              <a:t>       Quality control protects the manufacturer against heavy losses which may be caused due to rejection of large quantity of sub-standard products.</a:t>
            </a:r>
          </a:p>
          <a:p>
            <a:pPr fontAlgn="base">
              <a:buNone/>
            </a:pPr>
            <a:endParaRPr lang="en-IN" dirty="0" smtClean="0">
              <a:latin typeface="Cambria" pitchFamily="18" charset="0"/>
            </a:endParaRPr>
          </a:p>
          <a:p>
            <a:pPr fontAlgn="base">
              <a:buNone/>
            </a:pPr>
            <a:r>
              <a:rPr lang="en-IN" b="1" dirty="0" smtClean="0">
                <a:latin typeface="Cambria" pitchFamily="18" charset="0"/>
              </a:rPr>
              <a:t>(vi) Promotes Employees’ Productivity:</a:t>
            </a:r>
          </a:p>
          <a:p>
            <a:pPr algn="just" fontAlgn="base">
              <a:buNone/>
            </a:pPr>
            <a:r>
              <a:rPr lang="en-IN" dirty="0" smtClean="0">
                <a:latin typeface="Cambria" pitchFamily="18" charset="0"/>
              </a:rPr>
              <a:t>      Quality control inculcates a </a:t>
            </a:r>
            <a:r>
              <a:rPr lang="en-IN" u="sng" dirty="0" smtClean="0">
                <a:latin typeface="Cambria" pitchFamily="18" charset="0"/>
              </a:rPr>
              <a:t>feeling of quality consciousness among employees</a:t>
            </a:r>
            <a:r>
              <a:rPr lang="en-IN" dirty="0" smtClean="0">
                <a:latin typeface="Cambria" pitchFamily="18" charset="0"/>
              </a:rPr>
              <a:t>; and promotes their productivity.</a:t>
            </a:r>
          </a:p>
          <a:p>
            <a:pPr algn="just" fontAlgn="base">
              <a:buNone/>
            </a:pPr>
            <a:endParaRPr lang="en-IN" dirty="0" smtClean="0">
              <a:latin typeface="Cambria" pitchFamily="18" charset="0"/>
            </a:endParaRPr>
          </a:p>
          <a:p>
            <a:pPr fontAlgn="base">
              <a:buNone/>
            </a:pPr>
            <a:r>
              <a:rPr lang="en-IN" b="1" dirty="0" smtClean="0"/>
              <a:t>(vii) </a:t>
            </a:r>
            <a:r>
              <a:rPr lang="en-IN" b="1" dirty="0" smtClean="0">
                <a:latin typeface="Cambria" pitchFamily="18" charset="0"/>
              </a:rPr>
              <a:t>Morale of Employees:</a:t>
            </a:r>
          </a:p>
          <a:p>
            <a:pPr algn="just" fontAlgn="base">
              <a:buNone/>
            </a:pPr>
            <a:r>
              <a:rPr lang="en-IN" dirty="0" smtClean="0">
                <a:latin typeface="Cambria" pitchFamily="18" charset="0"/>
              </a:rPr>
              <a:t>        Quality control heightens morale of employees; as they feel that they are working for an enterprise producing goods of superior quality.</a:t>
            </a:r>
          </a:p>
          <a:p>
            <a:pPr>
              <a:buNone/>
            </a:pPr>
            <a:r>
              <a:rPr lang="en-IN" b="1" dirty="0" smtClean="0">
                <a:hlinkClick r:id="rId2"/>
              </a:rPr>
              <a:t/>
            </a:r>
            <a:br>
              <a:rPr lang="en-IN" b="1" dirty="0" smtClean="0">
                <a:hlinkClick r:id="rId2"/>
              </a:rPr>
            </a:br>
            <a:endParaRPr lang="en-IN" dirty="0"/>
          </a:p>
        </p:txBody>
      </p:sp>
      <p:pic>
        <p:nvPicPr>
          <p:cNvPr id="8194" name="Picture 2" descr="F:\download (1).jpg"/>
          <p:cNvPicPr>
            <a:picLocks noChangeAspect="1" noChangeArrowheads="1"/>
          </p:cNvPicPr>
          <p:nvPr/>
        </p:nvPicPr>
        <p:blipFill>
          <a:blip r:embed="rId3"/>
          <a:srcRect/>
          <a:stretch>
            <a:fillRect/>
          </a:stretch>
        </p:blipFill>
        <p:spPr bwMode="auto">
          <a:xfrm>
            <a:off x="7286644" y="5429240"/>
            <a:ext cx="1428760" cy="142876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5470"/>
          </a:xfrm>
        </p:spPr>
        <p:txBody>
          <a:bodyPr>
            <a:normAutofit/>
          </a:bodyPr>
          <a:lstStyle/>
          <a:p>
            <a:r>
              <a:rPr lang="en-IN" sz="4000" b="1" dirty="0" smtClean="0">
                <a:solidFill>
                  <a:schemeClr val="tx1"/>
                </a:solidFill>
                <a:latin typeface="Cambria" pitchFamily="18" charset="0"/>
              </a:rPr>
              <a:t>Quality Assurance</a:t>
            </a:r>
            <a:endParaRPr lang="en-IN" sz="4000" b="1" dirty="0">
              <a:solidFill>
                <a:schemeClr val="tx1"/>
              </a:solidFill>
              <a:latin typeface="Cambria" pitchFamily="18" charset="0"/>
            </a:endParaRPr>
          </a:p>
        </p:txBody>
      </p:sp>
      <p:sp>
        <p:nvSpPr>
          <p:cNvPr id="3" name="Content Placeholder 2"/>
          <p:cNvSpPr>
            <a:spLocks noGrp="1"/>
          </p:cNvSpPr>
          <p:nvPr>
            <p:ph sz="quarter" idx="1"/>
          </p:nvPr>
        </p:nvSpPr>
        <p:spPr>
          <a:xfrm>
            <a:off x="457200" y="1214422"/>
            <a:ext cx="8186766" cy="5259530"/>
          </a:xfrm>
        </p:spPr>
        <p:txBody>
          <a:bodyPr>
            <a:normAutofit/>
          </a:bodyPr>
          <a:lstStyle/>
          <a:p>
            <a:r>
              <a:rPr lang="en-IN" sz="2200" b="1" dirty="0" smtClean="0">
                <a:latin typeface="Cambria" pitchFamily="18" charset="0"/>
              </a:rPr>
              <a:t>Quality assurance</a:t>
            </a:r>
            <a:r>
              <a:rPr lang="en-IN" sz="2200" dirty="0" smtClean="0">
                <a:latin typeface="Cambria" pitchFamily="18" charset="0"/>
              </a:rPr>
              <a:t> (</a:t>
            </a:r>
            <a:r>
              <a:rPr lang="en-IN" sz="2200" b="1" dirty="0" smtClean="0">
                <a:latin typeface="Cambria" pitchFamily="18" charset="0"/>
              </a:rPr>
              <a:t>QA</a:t>
            </a:r>
            <a:r>
              <a:rPr lang="en-IN" sz="2200" dirty="0" smtClean="0">
                <a:latin typeface="Cambria" pitchFamily="18" charset="0"/>
              </a:rPr>
              <a:t>) focuses on preventing defects.</a:t>
            </a:r>
          </a:p>
          <a:p>
            <a:endParaRPr lang="en-IN" dirty="0" smtClean="0"/>
          </a:p>
          <a:p>
            <a:r>
              <a:rPr lang="en-IN" sz="2200" dirty="0" smtClean="0">
                <a:latin typeface="Cambria" pitchFamily="18" charset="0"/>
              </a:rPr>
              <a:t>Quality assurance (QA) is the process of verifying whether a product meets required specifications and customer expectations.</a:t>
            </a:r>
          </a:p>
          <a:p>
            <a:endParaRPr lang="en-IN" sz="2200" dirty="0" smtClean="0">
              <a:latin typeface="Cambria" pitchFamily="18" charset="0"/>
            </a:endParaRPr>
          </a:p>
          <a:p>
            <a:r>
              <a:rPr lang="en-IN" sz="2200" dirty="0" smtClean="0">
                <a:latin typeface="Cambria" pitchFamily="18" charset="0"/>
              </a:rPr>
              <a:t>QA's primary goal is tracking and resolving deficiencies prior to product release.</a:t>
            </a:r>
          </a:p>
          <a:p>
            <a:endParaRPr lang="en-IN" sz="2200" dirty="0" smtClean="0">
              <a:latin typeface="Cambria" pitchFamily="18" charset="0"/>
            </a:endParaRPr>
          </a:p>
          <a:p>
            <a:r>
              <a:rPr lang="en-IN" sz="2200" dirty="0" smtClean="0">
                <a:latin typeface="Cambria" pitchFamily="18" charset="0"/>
              </a:rPr>
              <a:t>ISO 9000 defines as "part of quality management focused on providing confidence that quality requirements will be fulfilled"</a:t>
            </a:r>
          </a:p>
          <a:p>
            <a:endParaRPr lang="en-IN" dirty="0" smtClean="0"/>
          </a:p>
          <a:p>
            <a:endParaRPr lang="en-IN" dirty="0" smtClean="0"/>
          </a:p>
          <a:p>
            <a:endParaRPr lang="en-IN" dirty="0"/>
          </a:p>
        </p:txBody>
      </p:sp>
      <p:pic>
        <p:nvPicPr>
          <p:cNvPr id="5122" name="Picture 2" descr="F:\download.png"/>
          <p:cNvPicPr>
            <a:picLocks noChangeAspect="1" noChangeArrowheads="1"/>
          </p:cNvPicPr>
          <p:nvPr/>
        </p:nvPicPr>
        <p:blipFill>
          <a:blip r:embed="rId2"/>
          <a:srcRect/>
          <a:stretch>
            <a:fillRect/>
          </a:stretch>
        </p:blipFill>
        <p:spPr bwMode="auto">
          <a:xfrm>
            <a:off x="7286644" y="214290"/>
            <a:ext cx="1285884" cy="128588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5470"/>
          </a:xfrm>
        </p:spPr>
        <p:txBody>
          <a:bodyPr>
            <a:normAutofit/>
          </a:bodyPr>
          <a:lstStyle/>
          <a:p>
            <a:r>
              <a:rPr lang="en-IN" sz="4000" b="1" dirty="0" smtClean="0">
                <a:solidFill>
                  <a:schemeClr val="tx1"/>
                </a:solidFill>
                <a:latin typeface="Cambria" pitchFamily="18" charset="0"/>
              </a:rPr>
              <a:t>Quality Assurance</a:t>
            </a:r>
            <a:endParaRPr lang="en-IN" sz="3600" dirty="0"/>
          </a:p>
        </p:txBody>
      </p:sp>
      <p:sp>
        <p:nvSpPr>
          <p:cNvPr id="3" name="Content Placeholder 2"/>
          <p:cNvSpPr>
            <a:spLocks noGrp="1"/>
          </p:cNvSpPr>
          <p:nvPr>
            <p:ph sz="quarter" idx="1"/>
          </p:nvPr>
        </p:nvSpPr>
        <p:spPr>
          <a:xfrm>
            <a:off x="457200" y="1214422"/>
            <a:ext cx="8186766" cy="5259530"/>
          </a:xfrm>
        </p:spPr>
        <p:txBody>
          <a:bodyPr/>
          <a:lstStyle/>
          <a:p>
            <a:pPr algn="just">
              <a:buFont typeface="Courier New" pitchFamily="49" charset="0"/>
              <a:buChar char="o"/>
            </a:pPr>
            <a:r>
              <a:rPr lang="en-IN" dirty="0" smtClean="0">
                <a:latin typeface="Cambria" pitchFamily="18" charset="0"/>
              </a:rPr>
              <a:t>Quality assurance includes two principles: "</a:t>
            </a:r>
            <a:r>
              <a:rPr lang="en-IN" u="sng" dirty="0" smtClean="0">
                <a:latin typeface="Cambria" pitchFamily="18" charset="0"/>
              </a:rPr>
              <a:t>Fit for purpose</a:t>
            </a:r>
            <a:r>
              <a:rPr lang="en-IN" dirty="0" smtClean="0">
                <a:latin typeface="Cambria" pitchFamily="18" charset="0"/>
              </a:rPr>
              <a:t>" (the product should be suitable for the intended purpose); and "</a:t>
            </a:r>
            <a:r>
              <a:rPr lang="en-IN" u="sng" dirty="0" smtClean="0">
                <a:latin typeface="Cambria" pitchFamily="18" charset="0"/>
              </a:rPr>
              <a:t>right first time</a:t>
            </a:r>
            <a:r>
              <a:rPr lang="en-IN" dirty="0" smtClean="0">
                <a:latin typeface="Cambria" pitchFamily="18" charset="0"/>
              </a:rPr>
              <a:t>" (mistakes should be eliminated).</a:t>
            </a:r>
          </a:p>
          <a:p>
            <a:pPr>
              <a:buFont typeface="Courier New" pitchFamily="49" charset="0"/>
              <a:buChar char="o"/>
            </a:pPr>
            <a:endParaRPr lang="en-IN" dirty="0" smtClean="0"/>
          </a:p>
          <a:p>
            <a:pPr algn="just">
              <a:buFont typeface="Courier New" pitchFamily="49" charset="0"/>
              <a:buChar char="o"/>
            </a:pPr>
            <a:r>
              <a:rPr lang="en-IN" dirty="0" smtClean="0"/>
              <a:t> </a:t>
            </a:r>
            <a:r>
              <a:rPr lang="en-IN" dirty="0" smtClean="0">
                <a:latin typeface="Cambria" pitchFamily="18" charset="0"/>
              </a:rPr>
              <a:t>The task of engineering is to make it work once, while the task of quality assurance is to make it work all the time.</a:t>
            </a:r>
          </a:p>
          <a:p>
            <a:pPr algn="just">
              <a:buFont typeface="Courier New" pitchFamily="49" charset="0"/>
              <a:buChar char="o"/>
            </a:pPr>
            <a:endParaRPr lang="en-IN" dirty="0" smtClean="0">
              <a:latin typeface="Cambria" pitchFamily="18" charset="0"/>
            </a:endParaRPr>
          </a:p>
          <a:p>
            <a:pPr algn="just">
              <a:buFont typeface="Courier New" pitchFamily="49" charset="0"/>
              <a:buChar char="o"/>
            </a:pPr>
            <a:r>
              <a:rPr lang="en-IN" dirty="0" smtClean="0">
                <a:latin typeface="Cambria" pitchFamily="18" charset="0"/>
              </a:rPr>
              <a:t>Quality Assurance is a proactive process and is prevention in nature, it recognizes flaws in process.</a:t>
            </a:r>
          </a:p>
          <a:p>
            <a:pPr algn="just">
              <a:buFont typeface="Courier New" pitchFamily="49" charset="0"/>
              <a:buChar char="o"/>
            </a:pPr>
            <a:endParaRPr lang="en-IN" dirty="0" smtClean="0">
              <a:latin typeface="Cambria" pitchFamily="18" charset="0"/>
            </a:endParaRPr>
          </a:p>
          <a:p>
            <a:pPr algn="just">
              <a:buFont typeface="Courier New" pitchFamily="49" charset="0"/>
              <a:buChar char="o"/>
            </a:pPr>
            <a:r>
              <a:rPr lang="en-IN" dirty="0" smtClean="0">
                <a:latin typeface="Cambria" pitchFamily="18" charset="0"/>
              </a:rPr>
              <a:t>QA has to be completed before quality control.</a:t>
            </a:r>
            <a:endParaRPr lang="en-IN" dirty="0" smtClean="0"/>
          </a:p>
        </p:txBody>
      </p:sp>
      <p:pic>
        <p:nvPicPr>
          <p:cNvPr id="6146" name="Picture 2" descr="F:\images (1).jpg"/>
          <p:cNvPicPr>
            <a:picLocks noChangeAspect="1" noChangeArrowheads="1"/>
          </p:cNvPicPr>
          <p:nvPr/>
        </p:nvPicPr>
        <p:blipFill>
          <a:blip r:embed="rId3"/>
          <a:srcRect/>
          <a:stretch>
            <a:fillRect/>
          </a:stretch>
        </p:blipFill>
        <p:spPr bwMode="auto">
          <a:xfrm>
            <a:off x="7000875" y="4929198"/>
            <a:ext cx="1714529" cy="171452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6908"/>
          </a:xfrm>
        </p:spPr>
        <p:txBody>
          <a:bodyPr>
            <a:normAutofit/>
          </a:bodyPr>
          <a:lstStyle/>
          <a:p>
            <a:r>
              <a:rPr lang="en-IN" sz="4000" b="1" dirty="0" smtClean="0">
                <a:solidFill>
                  <a:schemeClr val="tx1"/>
                </a:solidFill>
                <a:latin typeface="Cambria" pitchFamily="18" charset="0"/>
              </a:rPr>
              <a:t>Difference between QC &amp; QA</a:t>
            </a:r>
            <a:endParaRPr lang="en-IN" sz="4000" b="1" dirty="0">
              <a:solidFill>
                <a:schemeClr val="tx1"/>
              </a:solidFill>
              <a:latin typeface="Cambria" pitchFamily="18" charset="0"/>
            </a:endParaRPr>
          </a:p>
        </p:txBody>
      </p:sp>
      <p:graphicFrame>
        <p:nvGraphicFramePr>
          <p:cNvPr id="4" name="Content Placeholder 3"/>
          <p:cNvGraphicFramePr>
            <a:graphicFrameLocks noGrp="1"/>
          </p:cNvGraphicFramePr>
          <p:nvPr>
            <p:ph sz="quarter" idx="1"/>
          </p:nvPr>
        </p:nvGraphicFramePr>
        <p:xfrm>
          <a:off x="428596" y="1571612"/>
          <a:ext cx="8115328" cy="4863574"/>
        </p:xfrm>
        <a:graphic>
          <a:graphicData uri="http://schemas.openxmlformats.org/drawingml/2006/table">
            <a:tbl>
              <a:tblPr firstRow="1" bandRow="1">
                <a:tableStyleId>{22838BEF-8BB2-4498-84A7-C5851F593DF1}</a:tableStyleId>
              </a:tblPr>
              <a:tblGrid>
                <a:gridCol w="4057664"/>
                <a:gridCol w="4057664"/>
              </a:tblGrid>
              <a:tr h="523202">
                <a:tc>
                  <a:txBody>
                    <a:bodyPr/>
                    <a:lstStyle/>
                    <a:p>
                      <a:pPr algn="ctr"/>
                      <a:r>
                        <a:rPr lang="en-IN" sz="2400" dirty="0" smtClean="0">
                          <a:latin typeface="Cambria" pitchFamily="18" charset="0"/>
                        </a:rPr>
                        <a:t>Quality Assurance</a:t>
                      </a:r>
                      <a:r>
                        <a:rPr lang="en-IN" sz="2400" baseline="0" dirty="0" smtClean="0">
                          <a:latin typeface="Cambria" pitchFamily="18" charset="0"/>
                        </a:rPr>
                        <a:t> </a:t>
                      </a:r>
                      <a:endParaRPr lang="en-IN" sz="2400" dirty="0">
                        <a:latin typeface="Cambria" pitchFamily="18" charset="0"/>
                      </a:endParaRPr>
                    </a:p>
                  </a:txBody>
                  <a:tcPr/>
                </a:tc>
                <a:tc>
                  <a:txBody>
                    <a:bodyPr/>
                    <a:lstStyle/>
                    <a:p>
                      <a:pPr algn="ctr"/>
                      <a:r>
                        <a:rPr lang="en-IN" sz="2400" dirty="0" smtClean="0">
                          <a:latin typeface="Cambria" pitchFamily="18" charset="0"/>
                        </a:rPr>
                        <a:t>Quality Control</a:t>
                      </a:r>
                      <a:endParaRPr lang="en-IN" sz="2400" dirty="0">
                        <a:latin typeface="Cambria" pitchFamily="18" charset="0"/>
                      </a:endParaRPr>
                    </a:p>
                  </a:txBody>
                  <a:tcPr/>
                </a:tc>
              </a:tr>
              <a:tr h="664834">
                <a:tc>
                  <a:txBody>
                    <a:bodyPr/>
                    <a:lstStyle/>
                    <a:p>
                      <a:pPr marL="457200" indent="-457200">
                        <a:buAutoNum type="arabicParenR"/>
                      </a:pPr>
                      <a:r>
                        <a:rPr lang="en-IN" sz="2000" baseline="0" dirty="0" smtClean="0">
                          <a:latin typeface="Cambria" pitchFamily="18" charset="0"/>
                        </a:rPr>
                        <a:t>QA’s aim is to prevent the</a:t>
                      </a:r>
                    </a:p>
                    <a:p>
                      <a:pPr marL="457200" indent="-457200">
                        <a:buNone/>
                      </a:pPr>
                      <a:r>
                        <a:rPr lang="en-IN" sz="2000" baseline="0" dirty="0" smtClean="0">
                          <a:latin typeface="Cambria" pitchFamily="18" charset="0"/>
                        </a:rPr>
                        <a:t>         defects.</a:t>
                      </a:r>
                      <a:endParaRPr lang="en-IN" sz="2000" dirty="0">
                        <a:latin typeface="Cambria" pitchFamily="18" charset="0"/>
                      </a:endParaRPr>
                    </a:p>
                  </a:txBody>
                  <a:tcPr/>
                </a:tc>
                <a:tc>
                  <a:txBody>
                    <a:bodyPr/>
                    <a:lstStyle/>
                    <a:p>
                      <a:pPr marL="457200" indent="-457200">
                        <a:buAutoNum type="arabicParenR"/>
                      </a:pPr>
                      <a:r>
                        <a:rPr lang="en-IN" sz="2000" baseline="0" dirty="0" smtClean="0">
                          <a:latin typeface="Cambria" pitchFamily="18" charset="0"/>
                        </a:rPr>
                        <a:t>QC’s aim is to identify and </a:t>
                      </a:r>
                    </a:p>
                    <a:p>
                      <a:pPr marL="457200" indent="-457200">
                        <a:buNone/>
                      </a:pPr>
                      <a:r>
                        <a:rPr lang="en-IN" sz="2000" baseline="0" dirty="0" smtClean="0">
                          <a:latin typeface="Cambria" pitchFamily="18" charset="0"/>
                        </a:rPr>
                        <a:t>         improve the defects.</a:t>
                      </a:r>
                      <a:endParaRPr lang="en-IN" sz="2000" dirty="0">
                        <a:latin typeface="Cambria" pitchFamily="18" charset="0"/>
                      </a:endParaRPr>
                    </a:p>
                  </a:txBody>
                  <a:tcPr/>
                </a:tc>
              </a:tr>
              <a:tr h="726022">
                <a:tc>
                  <a:txBody>
                    <a:bodyPr/>
                    <a:lstStyle/>
                    <a:p>
                      <a:r>
                        <a:rPr lang="en-IN" sz="2000" dirty="0" smtClean="0">
                          <a:latin typeface="Cambria" pitchFamily="18" charset="0"/>
                        </a:rPr>
                        <a:t>2)  QA</a:t>
                      </a:r>
                      <a:r>
                        <a:rPr lang="en-IN" sz="2000" baseline="0" dirty="0" smtClean="0">
                          <a:latin typeface="Cambria" pitchFamily="18" charset="0"/>
                        </a:rPr>
                        <a:t> is the technique of managing</a:t>
                      </a:r>
                    </a:p>
                    <a:p>
                      <a:r>
                        <a:rPr lang="en-IN" sz="2000" baseline="0" dirty="0" smtClean="0">
                          <a:latin typeface="Cambria" pitchFamily="18" charset="0"/>
                        </a:rPr>
                        <a:t>       the quality.</a:t>
                      </a:r>
                      <a:endParaRPr lang="en-IN" sz="2000" dirty="0">
                        <a:latin typeface="Cambria" pitchFamily="18" charset="0"/>
                      </a:endParaRPr>
                    </a:p>
                  </a:txBody>
                  <a:tcPr/>
                </a:tc>
                <a:tc>
                  <a:txBody>
                    <a:bodyPr/>
                    <a:lstStyle/>
                    <a:p>
                      <a:r>
                        <a:rPr lang="en-IN" sz="2000" dirty="0" smtClean="0">
                          <a:latin typeface="Cambria" pitchFamily="18" charset="0"/>
                        </a:rPr>
                        <a:t>2)</a:t>
                      </a:r>
                      <a:r>
                        <a:rPr lang="en-IN" sz="2000" baseline="0" dirty="0" smtClean="0">
                          <a:latin typeface="Cambria" pitchFamily="18" charset="0"/>
                        </a:rPr>
                        <a:t>   QC is the method to verify the</a:t>
                      </a:r>
                    </a:p>
                    <a:p>
                      <a:r>
                        <a:rPr lang="en-IN" sz="2000" baseline="0" dirty="0" smtClean="0">
                          <a:latin typeface="Cambria" pitchFamily="18" charset="0"/>
                        </a:rPr>
                        <a:t>       quality.</a:t>
                      </a:r>
                      <a:endParaRPr lang="en-IN" sz="2000" dirty="0">
                        <a:latin typeface="Cambria" pitchFamily="18" charset="0"/>
                      </a:endParaRPr>
                    </a:p>
                  </a:txBody>
                  <a:tcPr/>
                </a:tc>
              </a:tr>
              <a:tr h="726022">
                <a:tc>
                  <a:txBody>
                    <a:bodyPr/>
                    <a:lstStyle/>
                    <a:p>
                      <a:r>
                        <a:rPr lang="en-IN" sz="2000" dirty="0" smtClean="0">
                          <a:latin typeface="Cambria" pitchFamily="18" charset="0"/>
                        </a:rPr>
                        <a:t>3)  All team members are</a:t>
                      </a:r>
                    </a:p>
                    <a:p>
                      <a:r>
                        <a:rPr lang="en-IN" sz="2000" baseline="0" dirty="0" smtClean="0">
                          <a:latin typeface="Cambria" pitchFamily="18" charset="0"/>
                        </a:rPr>
                        <a:t>      responsible for QA.</a:t>
                      </a:r>
                      <a:endParaRPr lang="en-IN" sz="2000" dirty="0">
                        <a:latin typeface="Cambria" pitchFamily="18" charset="0"/>
                      </a:endParaRPr>
                    </a:p>
                  </a:txBody>
                  <a:tcPr/>
                </a:tc>
                <a:tc>
                  <a:txBody>
                    <a:bodyPr/>
                    <a:lstStyle/>
                    <a:p>
                      <a:r>
                        <a:rPr lang="en-IN" sz="2000" dirty="0" smtClean="0">
                          <a:latin typeface="Cambria" pitchFamily="18" charset="0"/>
                        </a:rPr>
                        <a:t>3)  Testing team is responsible for</a:t>
                      </a:r>
                    </a:p>
                    <a:p>
                      <a:r>
                        <a:rPr lang="en-IN" sz="2000" baseline="0" dirty="0" smtClean="0">
                          <a:latin typeface="Cambria" pitchFamily="18" charset="0"/>
                        </a:rPr>
                        <a:t>      </a:t>
                      </a:r>
                      <a:r>
                        <a:rPr lang="en-IN" sz="2000" dirty="0" smtClean="0">
                          <a:latin typeface="Cambria" pitchFamily="18" charset="0"/>
                        </a:rPr>
                        <a:t> QC</a:t>
                      </a:r>
                      <a:endParaRPr lang="en-IN" sz="2000" dirty="0">
                        <a:latin typeface="Cambria" pitchFamily="18" charset="0"/>
                      </a:endParaRPr>
                    </a:p>
                  </a:txBody>
                  <a:tcPr/>
                </a:tc>
              </a:tr>
              <a:tr h="660020">
                <a:tc>
                  <a:txBody>
                    <a:bodyPr/>
                    <a:lstStyle/>
                    <a:p>
                      <a:r>
                        <a:rPr lang="en-IN" sz="2000" dirty="0" smtClean="0">
                          <a:latin typeface="Cambria" pitchFamily="18" charset="0"/>
                        </a:rPr>
                        <a:t>4) QA</a:t>
                      </a:r>
                      <a:r>
                        <a:rPr lang="en-IN" sz="2000" baseline="0" dirty="0" smtClean="0">
                          <a:latin typeface="Cambria" pitchFamily="18" charset="0"/>
                        </a:rPr>
                        <a:t> means planning for doing a</a:t>
                      </a:r>
                    </a:p>
                    <a:p>
                      <a:r>
                        <a:rPr lang="en-IN" sz="2000" baseline="0" dirty="0" smtClean="0">
                          <a:latin typeface="Cambria" pitchFamily="18" charset="0"/>
                        </a:rPr>
                        <a:t>     process.</a:t>
                      </a:r>
                      <a:endParaRPr lang="en-IN" sz="2000" dirty="0">
                        <a:latin typeface="Cambria" pitchFamily="18" charset="0"/>
                      </a:endParaRPr>
                    </a:p>
                  </a:txBody>
                  <a:tcPr/>
                </a:tc>
                <a:tc>
                  <a:txBody>
                    <a:bodyPr/>
                    <a:lstStyle/>
                    <a:p>
                      <a:r>
                        <a:rPr lang="en-IN" sz="2000" dirty="0" smtClean="0">
                          <a:latin typeface="Cambria" pitchFamily="18" charset="0"/>
                        </a:rPr>
                        <a:t>4) QC means action  for executing</a:t>
                      </a:r>
                    </a:p>
                    <a:p>
                      <a:r>
                        <a:rPr lang="en-IN" sz="2000" baseline="0" dirty="0" smtClean="0">
                          <a:latin typeface="Cambria" pitchFamily="18" charset="0"/>
                        </a:rPr>
                        <a:t>     the planned process.</a:t>
                      </a:r>
                      <a:r>
                        <a:rPr lang="en-IN" sz="2000" dirty="0" smtClean="0">
                          <a:latin typeface="Cambria" pitchFamily="18" charset="0"/>
                        </a:rPr>
                        <a:t> </a:t>
                      </a:r>
                      <a:endParaRPr lang="en-IN" sz="2000" dirty="0">
                        <a:latin typeface="Cambria" pitchFamily="18" charset="0"/>
                      </a:endParaRPr>
                    </a:p>
                  </a:txBody>
                  <a:tcPr/>
                </a:tc>
              </a:tr>
              <a:tr h="462014">
                <a:tc>
                  <a:txBody>
                    <a:bodyPr/>
                    <a:lstStyle/>
                    <a:p>
                      <a:r>
                        <a:rPr lang="en-IN" sz="2000" dirty="0" smtClean="0">
                          <a:latin typeface="Cambria" pitchFamily="18" charset="0"/>
                        </a:rPr>
                        <a:t>5) QA is process oriented.</a:t>
                      </a:r>
                      <a:endParaRPr lang="en-IN" sz="2000" dirty="0">
                        <a:latin typeface="Cambria" pitchFamily="18" charset="0"/>
                      </a:endParaRPr>
                    </a:p>
                  </a:txBody>
                  <a:tcPr/>
                </a:tc>
                <a:tc>
                  <a:txBody>
                    <a:bodyPr/>
                    <a:lstStyle/>
                    <a:p>
                      <a:r>
                        <a:rPr lang="en-IN" sz="2000" dirty="0" smtClean="0">
                          <a:latin typeface="Cambria" pitchFamily="18" charset="0"/>
                        </a:rPr>
                        <a:t>5) QC is product oriented.</a:t>
                      </a:r>
                      <a:endParaRPr lang="en-IN" sz="2000" dirty="0">
                        <a:latin typeface="Cambria" pitchFamily="18" charset="0"/>
                      </a:endParaRPr>
                    </a:p>
                  </a:txBody>
                  <a:tcPr/>
                </a:tc>
              </a:tr>
              <a:tr h="1024234">
                <a:tc>
                  <a:txBody>
                    <a:bodyPr/>
                    <a:lstStyle/>
                    <a:p>
                      <a:r>
                        <a:rPr lang="en-IN" sz="2000" dirty="0" smtClean="0">
                          <a:latin typeface="Cambria" pitchFamily="18" charset="0"/>
                        </a:rPr>
                        <a:t>6) QA is failure prevention system.</a:t>
                      </a:r>
                      <a:endParaRPr lang="en-IN" sz="2000" dirty="0">
                        <a:latin typeface="Cambria" pitchFamily="18" charset="0"/>
                      </a:endParaRPr>
                    </a:p>
                  </a:txBody>
                  <a:tcPr/>
                </a:tc>
                <a:tc>
                  <a:txBody>
                    <a:bodyPr/>
                    <a:lstStyle/>
                    <a:p>
                      <a:r>
                        <a:rPr lang="en-IN" sz="2000" dirty="0" smtClean="0">
                          <a:latin typeface="Cambria" pitchFamily="18" charset="0"/>
                        </a:rPr>
                        <a:t>6) QC is failure detection system.</a:t>
                      </a:r>
                      <a:endParaRPr lang="en-IN" sz="2000" dirty="0">
                        <a:latin typeface="Cambria" pitchFamily="18" charset="0"/>
                      </a:endParaRPr>
                    </a:p>
                  </a:txBody>
                  <a:tcPr/>
                </a:tc>
              </a:tr>
            </a:tbl>
          </a:graphicData>
        </a:graphic>
      </p:graphicFrame>
      <p:pic>
        <p:nvPicPr>
          <p:cNvPr id="1026" name="Picture 2" descr="F:\images (9).jpg"/>
          <p:cNvPicPr>
            <a:picLocks noChangeAspect="1" noChangeArrowheads="1"/>
          </p:cNvPicPr>
          <p:nvPr/>
        </p:nvPicPr>
        <p:blipFill>
          <a:blip r:embed="rId2"/>
          <a:srcRect/>
          <a:stretch>
            <a:fillRect/>
          </a:stretch>
        </p:blipFill>
        <p:spPr bwMode="auto">
          <a:xfrm>
            <a:off x="7143768" y="0"/>
            <a:ext cx="1500190" cy="150019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46"/>
          </a:xfrm>
        </p:spPr>
        <p:txBody>
          <a:bodyPr>
            <a:normAutofit/>
          </a:bodyPr>
          <a:lstStyle/>
          <a:p>
            <a:r>
              <a:rPr lang="en-US" sz="4000" b="1" dirty="0" smtClean="0">
                <a:solidFill>
                  <a:schemeClr val="tx1"/>
                </a:solidFill>
                <a:latin typeface="Cambria" pitchFamily="18" charset="0"/>
              </a:rPr>
              <a:t>Steps in Quality Assurance</a:t>
            </a:r>
            <a:endParaRPr lang="en-IN" sz="4000" b="1" dirty="0">
              <a:solidFill>
                <a:schemeClr val="tx1"/>
              </a:solidFill>
              <a:latin typeface="Cambria" pitchFamily="18" charset="0"/>
            </a:endParaRPr>
          </a:p>
        </p:txBody>
      </p:sp>
      <p:sp>
        <p:nvSpPr>
          <p:cNvPr id="4" name="Rectangle 3"/>
          <p:cNvSpPr>
            <a:spLocks noGrp="1" noChangeArrowheads="1"/>
          </p:cNvSpPr>
          <p:nvPr>
            <p:ph sz="quarter" idx="1"/>
          </p:nvPr>
        </p:nvSpPr>
        <p:spPr>
          <a:xfrm>
            <a:off x="500034" y="1428736"/>
            <a:ext cx="7929618" cy="4873752"/>
          </a:xfrm>
        </p:spPr>
        <p:txBody>
          <a:bodyPr>
            <a:normAutofit fontScale="92500" lnSpcReduction="10000"/>
          </a:bodyPr>
          <a:lstStyle/>
          <a:p>
            <a:pPr marL="609600" indent="-609600">
              <a:lnSpc>
                <a:spcPct val="70000"/>
              </a:lnSpc>
              <a:buClr>
                <a:schemeClr val="tx1"/>
              </a:buClr>
              <a:buFont typeface="Wingdings" pitchFamily="2" charset="2"/>
              <a:buAutoNum type="arabicPeriod"/>
            </a:pPr>
            <a:r>
              <a:rPr lang="en-US" sz="2400" dirty="0">
                <a:latin typeface="Cambria" pitchFamily="18" charset="0"/>
              </a:rPr>
              <a:t>Specify the study </a:t>
            </a:r>
            <a:r>
              <a:rPr lang="en-US" sz="2400" dirty="0" smtClean="0">
                <a:latin typeface="Cambria" pitchFamily="18" charset="0"/>
              </a:rPr>
              <a:t>hypothesis.</a:t>
            </a:r>
            <a:endParaRPr lang="en-US" sz="2400" dirty="0">
              <a:latin typeface="Cambria" pitchFamily="18" charset="0"/>
            </a:endParaRPr>
          </a:p>
          <a:p>
            <a:pPr marL="609600" indent="-609600">
              <a:lnSpc>
                <a:spcPct val="90000"/>
              </a:lnSpc>
              <a:buClr>
                <a:schemeClr val="tx1"/>
              </a:buClr>
              <a:buFontTx/>
              <a:buAutoNum type="arabicPeriod"/>
            </a:pPr>
            <a:endParaRPr lang="en-US" sz="2400" dirty="0">
              <a:latin typeface="Cambria" pitchFamily="18" charset="0"/>
            </a:endParaRPr>
          </a:p>
          <a:p>
            <a:pPr marL="609600" indent="-609600">
              <a:lnSpc>
                <a:spcPct val="90000"/>
              </a:lnSpc>
              <a:buClr>
                <a:schemeClr val="tx1"/>
              </a:buClr>
              <a:buFontTx/>
              <a:buAutoNum type="arabicPeriod"/>
            </a:pPr>
            <a:r>
              <a:rPr lang="en-US" sz="2400" dirty="0">
                <a:latin typeface="Cambria" pitchFamily="18" charset="0"/>
              </a:rPr>
              <a:t>Specify general design to test study hypothesis </a:t>
            </a:r>
            <a:r>
              <a:rPr lang="en-US" sz="2400" dirty="0">
                <a:latin typeface="Cambria" pitchFamily="18" charset="0"/>
                <a:sym typeface="Symbol" pitchFamily="18" charset="2"/>
              </a:rPr>
              <a:t> Develop an overall study </a:t>
            </a:r>
            <a:r>
              <a:rPr lang="en-US" sz="2400" dirty="0" smtClean="0">
                <a:latin typeface="Cambria" pitchFamily="18" charset="0"/>
                <a:sym typeface="Symbol" pitchFamily="18" charset="2"/>
              </a:rPr>
              <a:t>protocol.</a:t>
            </a:r>
            <a:endParaRPr lang="en-US" sz="2400" dirty="0">
              <a:latin typeface="Cambria" pitchFamily="18" charset="0"/>
              <a:sym typeface="Symbol" pitchFamily="18" charset="2"/>
            </a:endParaRPr>
          </a:p>
          <a:p>
            <a:pPr marL="609600" indent="-609600">
              <a:lnSpc>
                <a:spcPct val="90000"/>
              </a:lnSpc>
              <a:buClr>
                <a:schemeClr val="tx1"/>
              </a:buClr>
              <a:buFontTx/>
              <a:buAutoNum type="arabicPeriod"/>
            </a:pPr>
            <a:endParaRPr lang="en-US" sz="2400" dirty="0">
              <a:latin typeface="Cambria" pitchFamily="18" charset="0"/>
              <a:sym typeface="Symbol" pitchFamily="18" charset="2"/>
            </a:endParaRPr>
          </a:p>
          <a:p>
            <a:pPr marL="609600" indent="-609600">
              <a:lnSpc>
                <a:spcPct val="90000"/>
              </a:lnSpc>
              <a:buClr>
                <a:schemeClr val="tx1"/>
              </a:buClr>
              <a:buFontTx/>
              <a:buAutoNum type="arabicPeriod"/>
            </a:pPr>
            <a:r>
              <a:rPr lang="en-US" sz="2400" dirty="0">
                <a:latin typeface="Cambria" pitchFamily="18" charset="0"/>
                <a:sym typeface="Symbol" pitchFamily="18" charset="2"/>
              </a:rPr>
              <a:t>Choose or prepare specific </a:t>
            </a:r>
            <a:r>
              <a:rPr lang="en-US" sz="2400" dirty="0" smtClean="0">
                <a:latin typeface="Cambria" pitchFamily="18" charset="0"/>
                <a:sym typeface="Symbol" pitchFamily="18" charset="2"/>
              </a:rPr>
              <a:t>instruments.</a:t>
            </a:r>
            <a:endParaRPr lang="en-US" sz="2400" dirty="0">
              <a:latin typeface="Cambria" pitchFamily="18" charset="0"/>
              <a:sym typeface="Symbol" pitchFamily="18" charset="2"/>
            </a:endParaRPr>
          </a:p>
          <a:p>
            <a:pPr marL="609600" indent="-609600">
              <a:lnSpc>
                <a:spcPct val="90000"/>
              </a:lnSpc>
              <a:buClr>
                <a:schemeClr val="tx1"/>
              </a:buClr>
              <a:buFontTx/>
              <a:buAutoNum type="arabicPeriod"/>
            </a:pPr>
            <a:endParaRPr lang="en-US" sz="2400" dirty="0">
              <a:latin typeface="Cambria" pitchFamily="18" charset="0"/>
              <a:sym typeface="Symbol" pitchFamily="18" charset="2"/>
            </a:endParaRPr>
          </a:p>
          <a:p>
            <a:pPr marL="609600" indent="-609600">
              <a:lnSpc>
                <a:spcPct val="90000"/>
              </a:lnSpc>
              <a:buClr>
                <a:schemeClr val="tx1"/>
              </a:buClr>
              <a:buFontTx/>
              <a:buAutoNum type="arabicPeriod"/>
            </a:pPr>
            <a:r>
              <a:rPr lang="en-US" sz="2400" dirty="0">
                <a:latin typeface="Cambria" pitchFamily="18" charset="0"/>
                <a:sym typeface="Symbol" pitchFamily="18" charset="2"/>
              </a:rPr>
              <a:t>Develop procedures for data collection and processing  Develop operation </a:t>
            </a:r>
            <a:r>
              <a:rPr lang="en-US" sz="2400" dirty="0" smtClean="0">
                <a:latin typeface="Cambria" pitchFamily="18" charset="0"/>
                <a:sym typeface="Symbol" pitchFamily="18" charset="2"/>
              </a:rPr>
              <a:t>manuals.</a:t>
            </a:r>
            <a:endParaRPr lang="en-US" sz="2400" dirty="0">
              <a:latin typeface="Cambria" pitchFamily="18" charset="0"/>
              <a:sym typeface="Symbol" pitchFamily="18" charset="2"/>
            </a:endParaRPr>
          </a:p>
          <a:p>
            <a:pPr marL="609600" indent="-609600">
              <a:lnSpc>
                <a:spcPct val="90000"/>
              </a:lnSpc>
              <a:buClr>
                <a:schemeClr val="tx1"/>
              </a:buClr>
              <a:buFontTx/>
              <a:buAutoNum type="arabicPeriod"/>
            </a:pPr>
            <a:endParaRPr lang="en-US" sz="2400" dirty="0">
              <a:latin typeface="Cambria" pitchFamily="18" charset="0"/>
              <a:sym typeface="Symbol" pitchFamily="18" charset="2"/>
            </a:endParaRPr>
          </a:p>
          <a:p>
            <a:pPr marL="609600" indent="-609600">
              <a:lnSpc>
                <a:spcPct val="90000"/>
              </a:lnSpc>
              <a:buClr>
                <a:schemeClr val="tx1"/>
              </a:buClr>
              <a:buFontTx/>
              <a:buAutoNum type="arabicPeriod"/>
            </a:pPr>
            <a:r>
              <a:rPr lang="en-US" sz="2400" dirty="0">
                <a:latin typeface="Cambria" pitchFamily="18" charset="0"/>
                <a:sym typeface="Symbol" pitchFamily="18" charset="2"/>
              </a:rPr>
              <a:t>Train staff  Certify staff</a:t>
            </a:r>
          </a:p>
          <a:p>
            <a:pPr marL="609600" indent="-609600">
              <a:lnSpc>
                <a:spcPct val="90000"/>
              </a:lnSpc>
              <a:buClr>
                <a:schemeClr val="tx1"/>
              </a:buClr>
              <a:buFontTx/>
              <a:buAutoNum type="arabicPeriod"/>
            </a:pPr>
            <a:endParaRPr lang="en-US" sz="2400" dirty="0">
              <a:latin typeface="Cambria" pitchFamily="18" charset="0"/>
              <a:sym typeface="Symbol" pitchFamily="18" charset="2"/>
            </a:endParaRPr>
          </a:p>
          <a:p>
            <a:pPr marL="609600" indent="-609600">
              <a:lnSpc>
                <a:spcPct val="90000"/>
              </a:lnSpc>
              <a:buClr>
                <a:schemeClr val="tx1"/>
              </a:buClr>
              <a:buFontTx/>
              <a:buAutoNum type="arabicPeriod"/>
            </a:pPr>
            <a:r>
              <a:rPr lang="en-US" sz="2400" dirty="0">
                <a:latin typeface="Cambria" pitchFamily="18" charset="0"/>
                <a:sym typeface="Symbol" pitchFamily="18" charset="2"/>
              </a:rPr>
              <a:t>User certified staff, pretest and pilot-study data collection and processing instruments and </a:t>
            </a:r>
            <a:r>
              <a:rPr lang="en-US" sz="2400" dirty="0" smtClean="0">
                <a:latin typeface="Cambria" pitchFamily="18" charset="0"/>
                <a:sym typeface="Symbol" pitchFamily="18" charset="2"/>
              </a:rPr>
              <a:t>procedures.</a:t>
            </a:r>
            <a:endParaRPr lang="en-US" sz="2400" dirty="0">
              <a:latin typeface="Cambria" pitchFamily="18" charset="0"/>
              <a:sym typeface="Symbol" pitchFamily="18" charset="2"/>
            </a:endParaRPr>
          </a:p>
          <a:p>
            <a:pPr marL="609600" indent="-609600">
              <a:lnSpc>
                <a:spcPct val="90000"/>
              </a:lnSpc>
              <a:buClr>
                <a:schemeClr val="tx1"/>
              </a:buClr>
              <a:buFontTx/>
              <a:buNone/>
            </a:pPr>
            <a:endParaRPr lang="en-US" sz="2400" dirty="0">
              <a:latin typeface="Cambria" pitchFamily="18" charset="0"/>
              <a:sym typeface="Symbol" pitchFamily="18" charset="2"/>
            </a:endParaRPr>
          </a:p>
        </p:txBody>
      </p:sp>
      <p:pic>
        <p:nvPicPr>
          <p:cNvPr id="7170" name="Picture 2" descr="F:\pmo_quality_assurance.jpg"/>
          <p:cNvPicPr>
            <a:picLocks noChangeAspect="1" noChangeArrowheads="1"/>
          </p:cNvPicPr>
          <p:nvPr/>
        </p:nvPicPr>
        <p:blipFill>
          <a:blip r:embed="rId2"/>
          <a:srcRect/>
          <a:stretch>
            <a:fillRect/>
          </a:stretch>
        </p:blipFill>
        <p:spPr bwMode="auto">
          <a:xfrm>
            <a:off x="6643702" y="214290"/>
            <a:ext cx="2028825" cy="1700213"/>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noAutofit/>
          </a:bodyPr>
          <a:lstStyle/>
          <a:p>
            <a:r>
              <a:rPr lang="en-IN" sz="4000" b="1" dirty="0" smtClean="0">
                <a:solidFill>
                  <a:srgbClr val="003300"/>
                </a:solidFill>
                <a:latin typeface="Cambria" pitchFamily="18" charset="0"/>
              </a:rPr>
              <a:t>7 QC tools</a:t>
            </a:r>
            <a:endParaRPr lang="en-IN" sz="4000" b="1" dirty="0">
              <a:solidFill>
                <a:srgbClr val="003300"/>
              </a:solidFill>
              <a:latin typeface="Cambria" pitchFamily="18" charset="0"/>
            </a:endParaRPr>
          </a:p>
        </p:txBody>
      </p:sp>
      <p:sp>
        <p:nvSpPr>
          <p:cNvPr id="3" name="Content Placeholder 2"/>
          <p:cNvSpPr>
            <a:spLocks noGrp="1"/>
          </p:cNvSpPr>
          <p:nvPr>
            <p:ph sz="quarter" idx="1"/>
          </p:nvPr>
        </p:nvSpPr>
        <p:spPr>
          <a:xfrm>
            <a:off x="357158" y="1071546"/>
            <a:ext cx="8286808" cy="5572164"/>
          </a:xfrm>
        </p:spPr>
        <p:txBody>
          <a:bodyPr/>
          <a:lstStyle/>
          <a:p>
            <a:r>
              <a:rPr lang="en-IN" b="1" dirty="0" smtClean="0">
                <a:latin typeface="Cambria" pitchFamily="18" charset="0"/>
              </a:rPr>
              <a:t>Cause &amp; Effect diagram:</a:t>
            </a:r>
          </a:p>
          <a:p>
            <a:pPr algn="just">
              <a:buNone/>
            </a:pPr>
            <a:r>
              <a:rPr lang="en-IN" sz="2200" dirty="0" smtClean="0">
                <a:latin typeface="Cambria" pitchFamily="18" charset="0"/>
              </a:rPr>
              <a:t>  -  (</a:t>
            </a:r>
            <a:r>
              <a:rPr lang="en-IN" sz="2200" dirty="0" smtClean="0">
                <a:latin typeface="Cambria" pitchFamily="18" charset="0"/>
              </a:rPr>
              <a:t>also called Ishikawa or fishbone chart)</a:t>
            </a:r>
          </a:p>
          <a:p>
            <a:pPr algn="just">
              <a:buNone/>
            </a:pPr>
            <a:r>
              <a:rPr lang="en-IN" sz="2200" dirty="0" smtClean="0">
                <a:latin typeface="Cambria" pitchFamily="18" charset="0"/>
              </a:rPr>
              <a:t>  </a:t>
            </a:r>
            <a:r>
              <a:rPr lang="en-IN" sz="2200" dirty="0" smtClean="0">
                <a:latin typeface="Cambria" pitchFamily="18" charset="0"/>
              </a:rPr>
              <a:t>-  Identifies </a:t>
            </a:r>
            <a:r>
              <a:rPr lang="en-IN" sz="2200" dirty="0" smtClean="0">
                <a:latin typeface="Cambria" pitchFamily="18" charset="0"/>
              </a:rPr>
              <a:t>many possible causes for an effect </a:t>
            </a:r>
            <a:r>
              <a:rPr lang="en-IN" sz="2200" dirty="0" smtClean="0">
                <a:latin typeface="Cambria" pitchFamily="18" charset="0"/>
              </a:rPr>
              <a:t>or problem and</a:t>
            </a:r>
          </a:p>
          <a:p>
            <a:pPr algn="just">
              <a:buNone/>
            </a:pPr>
            <a:r>
              <a:rPr lang="en-IN" sz="2200" dirty="0" smtClean="0">
                <a:latin typeface="Cambria" pitchFamily="18" charset="0"/>
              </a:rPr>
              <a:t>  </a:t>
            </a:r>
            <a:r>
              <a:rPr lang="en-IN" sz="2200" dirty="0" smtClean="0">
                <a:latin typeface="Cambria" pitchFamily="18" charset="0"/>
              </a:rPr>
              <a:t>    sorts </a:t>
            </a:r>
            <a:r>
              <a:rPr lang="en-IN" sz="2200" dirty="0" smtClean="0">
                <a:latin typeface="Cambria" pitchFamily="18" charset="0"/>
              </a:rPr>
              <a:t>ideas into useful categories</a:t>
            </a:r>
            <a:r>
              <a:rPr lang="en-IN" dirty="0" smtClean="0"/>
              <a:t>.</a:t>
            </a:r>
          </a:p>
          <a:p>
            <a:pPr>
              <a:buNone/>
            </a:pPr>
            <a:endParaRPr lang="en-IN" b="1" dirty="0" smtClean="0">
              <a:latin typeface="Cambria" pitchFamily="18" charset="0"/>
            </a:endParaRPr>
          </a:p>
          <a:p>
            <a:pPr>
              <a:buNone/>
            </a:pPr>
            <a:endParaRPr lang="en-IN" b="1" dirty="0" smtClean="0">
              <a:latin typeface="Cambria" pitchFamily="18" charset="0"/>
            </a:endParaRPr>
          </a:p>
          <a:p>
            <a:endParaRPr lang="en-IN" b="1" dirty="0" smtClean="0">
              <a:latin typeface="Cambria" pitchFamily="18" charset="0"/>
            </a:endParaRPr>
          </a:p>
          <a:p>
            <a:pPr>
              <a:buNone/>
            </a:pPr>
            <a:r>
              <a:rPr lang="en-IN" b="1" dirty="0" smtClean="0">
                <a:latin typeface="Cambria" pitchFamily="18" charset="0"/>
              </a:rPr>
              <a:t> </a:t>
            </a:r>
          </a:p>
          <a:p>
            <a:pPr algn="just">
              <a:buNone/>
            </a:pPr>
            <a:r>
              <a:rPr lang="en-IN" dirty="0" smtClean="0"/>
              <a:t>    </a:t>
            </a:r>
          </a:p>
          <a:p>
            <a:pPr algn="just">
              <a:buNone/>
            </a:pPr>
            <a:endParaRPr lang="en-IN" b="1" dirty="0" smtClean="0">
              <a:latin typeface="Cambria" pitchFamily="18" charset="0"/>
            </a:endParaRPr>
          </a:p>
          <a:p>
            <a:pPr algn="just">
              <a:buNone/>
            </a:pPr>
            <a:endParaRPr lang="en-IN" b="1" dirty="0" smtClean="0">
              <a:latin typeface="Cambria" pitchFamily="18" charset="0"/>
            </a:endParaRPr>
          </a:p>
          <a:p>
            <a:pPr algn="just">
              <a:buNone/>
            </a:pPr>
            <a:r>
              <a:rPr lang="en-IN" b="1" dirty="0" smtClean="0">
                <a:latin typeface="Cambria" pitchFamily="18" charset="0"/>
              </a:rPr>
              <a:t> </a:t>
            </a:r>
            <a:r>
              <a:rPr lang="en-IN" b="1" dirty="0" smtClean="0">
                <a:latin typeface="Cambria" pitchFamily="18" charset="0"/>
              </a:rPr>
              <a:t>                                   </a:t>
            </a:r>
            <a:r>
              <a:rPr lang="en-IN" sz="2000" dirty="0" smtClean="0">
                <a:latin typeface="Cambria" pitchFamily="18" charset="0"/>
              </a:rPr>
              <a:t>Fig. Ishikawa or fishbone chart</a:t>
            </a:r>
            <a:r>
              <a:rPr lang="en-IN" b="1" dirty="0" smtClean="0">
                <a:latin typeface="Cambria" pitchFamily="18" charset="0"/>
              </a:rPr>
              <a:t> </a:t>
            </a:r>
            <a:endParaRPr lang="en-IN" dirty="0">
              <a:latin typeface="Cambria" pitchFamily="18" charset="0"/>
            </a:endParaRPr>
          </a:p>
        </p:txBody>
      </p:sp>
      <p:pic>
        <p:nvPicPr>
          <p:cNvPr id="1028" name="Picture 4" descr="F:\Ishikawa diagram.jpg"/>
          <p:cNvPicPr>
            <a:picLocks noChangeAspect="1" noChangeArrowheads="1"/>
          </p:cNvPicPr>
          <p:nvPr/>
        </p:nvPicPr>
        <p:blipFill>
          <a:blip r:embed="rId2"/>
          <a:srcRect/>
          <a:stretch>
            <a:fillRect/>
          </a:stretch>
        </p:blipFill>
        <p:spPr bwMode="auto">
          <a:xfrm>
            <a:off x="1000100" y="3000371"/>
            <a:ext cx="6796112" cy="2759221"/>
          </a:xfrm>
          <a:prstGeom prst="rect">
            <a:avLst/>
          </a:prstGeom>
          <a:noFill/>
          <a:ln>
            <a:solidFill>
              <a:schemeClr val="tx1"/>
            </a:solid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noAutofit/>
          </a:bodyPr>
          <a:lstStyle/>
          <a:p>
            <a:r>
              <a:rPr lang="en-IN" sz="4000" b="1" dirty="0" smtClean="0">
                <a:solidFill>
                  <a:srgbClr val="003300"/>
                </a:solidFill>
                <a:latin typeface="Cambria" pitchFamily="18" charset="0"/>
              </a:rPr>
              <a:t>7 QC tools</a:t>
            </a:r>
            <a:endParaRPr lang="en-IN" sz="3600" dirty="0"/>
          </a:p>
        </p:txBody>
      </p:sp>
      <p:sp>
        <p:nvSpPr>
          <p:cNvPr id="3" name="Content Placeholder 2"/>
          <p:cNvSpPr>
            <a:spLocks noGrp="1"/>
          </p:cNvSpPr>
          <p:nvPr>
            <p:ph sz="quarter" idx="1"/>
          </p:nvPr>
        </p:nvSpPr>
        <p:spPr>
          <a:xfrm>
            <a:off x="457200" y="1071546"/>
            <a:ext cx="8186766" cy="5402406"/>
          </a:xfrm>
        </p:spPr>
        <p:txBody>
          <a:bodyPr>
            <a:normAutofit fontScale="92500" lnSpcReduction="10000"/>
          </a:bodyPr>
          <a:lstStyle/>
          <a:p>
            <a:r>
              <a:rPr lang="en-IN" sz="2600" b="1" dirty="0" smtClean="0">
                <a:latin typeface="Cambria" pitchFamily="18" charset="0"/>
              </a:rPr>
              <a:t>Check sheet:</a:t>
            </a:r>
          </a:p>
          <a:p>
            <a:pPr algn="just">
              <a:buNone/>
            </a:pPr>
            <a:r>
              <a:rPr lang="en-IN" sz="2200" dirty="0" smtClean="0">
                <a:latin typeface="Cambria" pitchFamily="18" charset="0"/>
              </a:rPr>
              <a:t>   -   A </a:t>
            </a:r>
            <a:r>
              <a:rPr lang="en-IN" sz="2200" dirty="0" smtClean="0">
                <a:latin typeface="Cambria" pitchFamily="18" charset="0"/>
              </a:rPr>
              <a:t>structured, prepared form for collecting and analyzing data</a:t>
            </a:r>
            <a:r>
              <a:rPr lang="en-IN" sz="2200" dirty="0" smtClean="0">
                <a:latin typeface="Cambria" pitchFamily="18" charset="0"/>
              </a:rPr>
              <a:t>;</a:t>
            </a:r>
          </a:p>
          <a:p>
            <a:pPr algn="just">
              <a:buNone/>
            </a:pPr>
            <a:r>
              <a:rPr lang="en-IN" sz="2200" dirty="0" smtClean="0">
                <a:latin typeface="Cambria" pitchFamily="18" charset="0"/>
              </a:rPr>
              <a:t> </a:t>
            </a:r>
            <a:r>
              <a:rPr lang="en-IN" sz="2200" dirty="0" smtClean="0">
                <a:latin typeface="Cambria" pitchFamily="18" charset="0"/>
              </a:rPr>
              <a:t>  - A </a:t>
            </a:r>
            <a:r>
              <a:rPr lang="en-IN" sz="2200" dirty="0" smtClean="0">
                <a:latin typeface="Cambria" pitchFamily="18" charset="0"/>
              </a:rPr>
              <a:t>generic tool that can be adapted for a wide variety of </a:t>
            </a:r>
            <a:r>
              <a:rPr lang="en-IN" sz="2200" dirty="0" smtClean="0">
                <a:latin typeface="Cambria" pitchFamily="18" charset="0"/>
              </a:rPr>
              <a:t> purposes.</a:t>
            </a:r>
          </a:p>
          <a:p>
            <a:pPr algn="just">
              <a:buNone/>
            </a:pPr>
            <a:endParaRPr lang="en-IN" sz="2200" dirty="0" smtClean="0">
              <a:latin typeface="Cambria" pitchFamily="18" charset="0"/>
            </a:endParaRPr>
          </a:p>
          <a:p>
            <a:pPr algn="just">
              <a:buNone/>
            </a:pPr>
            <a:endParaRPr lang="en-IN" sz="2200" dirty="0" smtClean="0">
              <a:latin typeface="Cambria" pitchFamily="18" charset="0"/>
            </a:endParaRPr>
          </a:p>
          <a:p>
            <a:pPr algn="just">
              <a:buNone/>
            </a:pPr>
            <a:endParaRPr lang="en-IN" sz="2200" dirty="0" smtClean="0">
              <a:latin typeface="Cambria" pitchFamily="18" charset="0"/>
            </a:endParaRPr>
          </a:p>
          <a:p>
            <a:pPr algn="just">
              <a:buNone/>
            </a:pPr>
            <a:endParaRPr lang="en-IN" sz="2200" dirty="0" smtClean="0">
              <a:latin typeface="Cambria" pitchFamily="18" charset="0"/>
            </a:endParaRPr>
          </a:p>
          <a:p>
            <a:pPr algn="just">
              <a:buNone/>
            </a:pPr>
            <a:endParaRPr lang="en-IN" sz="2200" dirty="0" smtClean="0">
              <a:latin typeface="Cambria" pitchFamily="18" charset="0"/>
            </a:endParaRPr>
          </a:p>
          <a:p>
            <a:pPr algn="just">
              <a:buNone/>
            </a:pPr>
            <a:endParaRPr lang="en-IN" sz="2200" dirty="0" smtClean="0">
              <a:latin typeface="Cambria" pitchFamily="18" charset="0"/>
            </a:endParaRPr>
          </a:p>
          <a:p>
            <a:pPr algn="just">
              <a:buNone/>
            </a:pPr>
            <a:endParaRPr lang="en-IN" sz="2200" dirty="0" smtClean="0">
              <a:latin typeface="Cambria" pitchFamily="18" charset="0"/>
            </a:endParaRPr>
          </a:p>
          <a:p>
            <a:pPr algn="just">
              <a:buNone/>
            </a:pPr>
            <a:endParaRPr lang="en-IN" sz="2200" dirty="0" smtClean="0">
              <a:latin typeface="Cambria" pitchFamily="18" charset="0"/>
            </a:endParaRPr>
          </a:p>
          <a:p>
            <a:pPr algn="just">
              <a:buNone/>
            </a:pPr>
            <a:endParaRPr lang="en-IN" sz="2200" dirty="0" smtClean="0">
              <a:latin typeface="Cambria" pitchFamily="18" charset="0"/>
            </a:endParaRPr>
          </a:p>
          <a:p>
            <a:pPr algn="just">
              <a:buNone/>
            </a:pPr>
            <a:r>
              <a:rPr lang="en-IN" sz="2200" dirty="0" smtClean="0">
                <a:latin typeface="Cambria" pitchFamily="18" charset="0"/>
              </a:rPr>
              <a:t>     </a:t>
            </a:r>
          </a:p>
          <a:p>
            <a:pPr algn="just">
              <a:buNone/>
            </a:pPr>
            <a:r>
              <a:rPr lang="en-IN" sz="2200" dirty="0" smtClean="0">
                <a:latin typeface="Cambria" pitchFamily="18" charset="0"/>
              </a:rPr>
              <a:t> </a:t>
            </a:r>
            <a:endParaRPr lang="en-IN" sz="2200" dirty="0">
              <a:latin typeface="Cambria" pitchFamily="18" charset="0"/>
            </a:endParaRPr>
          </a:p>
        </p:txBody>
      </p:sp>
      <p:pic>
        <p:nvPicPr>
          <p:cNvPr id="2050" name="Picture 2" descr="Image result for check sheet 7 qc tools"/>
          <p:cNvPicPr>
            <a:picLocks noChangeAspect="1" noChangeArrowheads="1"/>
          </p:cNvPicPr>
          <p:nvPr/>
        </p:nvPicPr>
        <p:blipFill>
          <a:blip r:embed="rId2"/>
          <a:srcRect/>
          <a:stretch>
            <a:fillRect/>
          </a:stretch>
        </p:blipFill>
        <p:spPr bwMode="auto">
          <a:xfrm>
            <a:off x="1142976" y="2428868"/>
            <a:ext cx="6858048" cy="407551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82594"/>
          </a:xfrm>
        </p:spPr>
        <p:txBody>
          <a:bodyPr>
            <a:noAutofit/>
          </a:bodyPr>
          <a:lstStyle/>
          <a:p>
            <a:r>
              <a:rPr lang="en-IN" sz="4000" b="1" dirty="0" smtClean="0">
                <a:solidFill>
                  <a:srgbClr val="003300"/>
                </a:solidFill>
                <a:latin typeface="Cambria" pitchFamily="18" charset="0"/>
              </a:rPr>
              <a:t>7 QC tools</a:t>
            </a:r>
            <a:endParaRPr lang="en-IN" sz="4000" dirty="0"/>
          </a:p>
        </p:txBody>
      </p:sp>
      <p:sp>
        <p:nvSpPr>
          <p:cNvPr id="3" name="Content Placeholder 2"/>
          <p:cNvSpPr>
            <a:spLocks noGrp="1"/>
          </p:cNvSpPr>
          <p:nvPr>
            <p:ph sz="quarter" idx="1"/>
          </p:nvPr>
        </p:nvSpPr>
        <p:spPr>
          <a:xfrm>
            <a:off x="457200" y="1000108"/>
            <a:ext cx="8115328" cy="5473844"/>
          </a:xfrm>
        </p:spPr>
        <p:txBody>
          <a:bodyPr>
            <a:normAutofit/>
          </a:bodyPr>
          <a:lstStyle/>
          <a:p>
            <a:r>
              <a:rPr lang="en-IN" b="1" dirty="0" smtClean="0">
                <a:latin typeface="Cambria" pitchFamily="18" charset="0"/>
              </a:rPr>
              <a:t>Control charts:</a:t>
            </a:r>
          </a:p>
          <a:p>
            <a:pPr algn="just">
              <a:buNone/>
            </a:pPr>
            <a:r>
              <a:rPr lang="en-IN" sz="2000" dirty="0" smtClean="0"/>
              <a:t>    </a:t>
            </a:r>
            <a:r>
              <a:rPr lang="en-IN" sz="2200" dirty="0" smtClean="0">
                <a:latin typeface="Cambria" pitchFamily="18" charset="0"/>
              </a:rPr>
              <a:t>Graphs </a:t>
            </a:r>
            <a:r>
              <a:rPr lang="en-IN" sz="2200" dirty="0" smtClean="0">
                <a:latin typeface="Cambria" pitchFamily="18" charset="0"/>
              </a:rPr>
              <a:t>used to study how a process changes over time. Comparing current data to historical control limits leads to conclusions about whether the process variation is consistent (in control) or is unpredictable (out of control, affected by special causes of variation).</a:t>
            </a:r>
            <a:endParaRPr lang="en-IN" sz="2200" dirty="0">
              <a:latin typeface="Cambria" pitchFamily="18" charset="0"/>
            </a:endParaRPr>
          </a:p>
        </p:txBody>
      </p:sp>
      <p:pic>
        <p:nvPicPr>
          <p:cNvPr id="32770" name="Picture 2" descr="Image result for control charts 7 qc tools"/>
          <p:cNvPicPr>
            <a:picLocks noChangeAspect="1" noChangeArrowheads="1"/>
          </p:cNvPicPr>
          <p:nvPr/>
        </p:nvPicPr>
        <p:blipFill>
          <a:blip r:embed="rId2"/>
          <a:srcRect/>
          <a:stretch>
            <a:fillRect/>
          </a:stretch>
        </p:blipFill>
        <p:spPr bwMode="auto">
          <a:xfrm>
            <a:off x="928662" y="3429000"/>
            <a:ext cx="6957330" cy="2786082"/>
          </a:xfrm>
          <a:prstGeom prst="rect">
            <a:avLst/>
          </a:prstGeom>
          <a:noFill/>
          <a:ln>
            <a:solidFill>
              <a:srgbClr val="003300"/>
            </a:solid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noAutofit/>
          </a:bodyPr>
          <a:lstStyle/>
          <a:p>
            <a:r>
              <a:rPr lang="en-IN" sz="4000" b="1" dirty="0" smtClean="0">
                <a:solidFill>
                  <a:srgbClr val="003300"/>
                </a:solidFill>
                <a:latin typeface="Cambria" pitchFamily="18" charset="0"/>
              </a:rPr>
              <a:t>7 QC tools</a:t>
            </a:r>
            <a:endParaRPr lang="en-IN" sz="3600" dirty="0"/>
          </a:p>
        </p:txBody>
      </p:sp>
      <p:sp>
        <p:nvSpPr>
          <p:cNvPr id="3" name="Content Placeholder 2"/>
          <p:cNvSpPr>
            <a:spLocks noGrp="1"/>
          </p:cNvSpPr>
          <p:nvPr>
            <p:ph sz="quarter" idx="1"/>
          </p:nvPr>
        </p:nvSpPr>
        <p:spPr>
          <a:xfrm>
            <a:off x="457200" y="1071546"/>
            <a:ext cx="8115328" cy="5402406"/>
          </a:xfrm>
        </p:spPr>
        <p:txBody>
          <a:bodyPr/>
          <a:lstStyle/>
          <a:p>
            <a:r>
              <a:rPr lang="en-IN" b="1" dirty="0" smtClean="0">
                <a:latin typeface="Cambria" pitchFamily="18" charset="0"/>
              </a:rPr>
              <a:t>Histogram:</a:t>
            </a:r>
            <a:endParaRPr lang="en-IN" b="1" dirty="0" smtClean="0">
              <a:latin typeface="Cambria" pitchFamily="18" charset="0"/>
            </a:endParaRPr>
          </a:p>
          <a:p>
            <a:pPr algn="just">
              <a:buNone/>
            </a:pPr>
            <a:r>
              <a:rPr lang="en-IN" dirty="0" smtClean="0"/>
              <a:t>   </a:t>
            </a:r>
            <a:r>
              <a:rPr lang="en-IN" sz="2200" dirty="0" smtClean="0">
                <a:latin typeface="Cambria" pitchFamily="18" charset="0"/>
              </a:rPr>
              <a:t>The </a:t>
            </a:r>
            <a:r>
              <a:rPr lang="en-IN" sz="2200" dirty="0" smtClean="0">
                <a:latin typeface="Cambria" pitchFamily="18" charset="0"/>
              </a:rPr>
              <a:t>most commonly used graph for showing frequency distributions, or how often each different value in a set of data occurs.</a:t>
            </a:r>
            <a:endParaRPr lang="en-IN" sz="2200" b="1" dirty="0">
              <a:latin typeface="Cambria" pitchFamily="18" charset="0"/>
            </a:endParaRPr>
          </a:p>
        </p:txBody>
      </p:sp>
      <p:pic>
        <p:nvPicPr>
          <p:cNvPr id="33794" name="Picture 2"/>
          <p:cNvPicPr>
            <a:picLocks noChangeAspect="1" noChangeArrowheads="1"/>
          </p:cNvPicPr>
          <p:nvPr/>
        </p:nvPicPr>
        <p:blipFill>
          <a:blip r:embed="rId2"/>
          <a:srcRect/>
          <a:stretch>
            <a:fillRect/>
          </a:stretch>
        </p:blipFill>
        <p:spPr bwMode="auto">
          <a:xfrm>
            <a:off x="1214414" y="2700359"/>
            <a:ext cx="6532563" cy="3800475"/>
          </a:xfrm>
          <a:prstGeom prst="rect">
            <a:avLst/>
          </a:prstGeom>
          <a:noFill/>
          <a:ln w="9525">
            <a:solidFill>
              <a:srgbClr val="003300"/>
            </a:solid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7467600" cy="642942"/>
          </a:xfrm>
        </p:spPr>
        <p:txBody>
          <a:bodyPr>
            <a:noAutofit/>
          </a:bodyPr>
          <a:lstStyle/>
          <a:p>
            <a:r>
              <a:rPr lang="en-IN" sz="4000" b="1" dirty="0" smtClean="0">
                <a:solidFill>
                  <a:srgbClr val="003300"/>
                </a:solidFill>
                <a:latin typeface="Cambria" pitchFamily="18" charset="0"/>
              </a:rPr>
              <a:t>7 QC tools</a:t>
            </a:r>
            <a:endParaRPr lang="en-IN" sz="4000" dirty="0"/>
          </a:p>
        </p:txBody>
      </p:sp>
      <p:sp>
        <p:nvSpPr>
          <p:cNvPr id="3" name="Content Placeholder 2"/>
          <p:cNvSpPr>
            <a:spLocks noGrp="1"/>
          </p:cNvSpPr>
          <p:nvPr>
            <p:ph sz="quarter" idx="1"/>
          </p:nvPr>
        </p:nvSpPr>
        <p:spPr>
          <a:xfrm>
            <a:off x="457200" y="1071546"/>
            <a:ext cx="8186766" cy="5402406"/>
          </a:xfrm>
        </p:spPr>
        <p:txBody>
          <a:bodyPr/>
          <a:lstStyle/>
          <a:p>
            <a:r>
              <a:rPr lang="en-IN" b="1" dirty="0" smtClean="0">
                <a:latin typeface="Cambria" pitchFamily="18" charset="0"/>
              </a:rPr>
              <a:t>Pareto </a:t>
            </a:r>
            <a:r>
              <a:rPr lang="en-IN" b="1" dirty="0" smtClean="0">
                <a:latin typeface="Cambria" pitchFamily="18" charset="0"/>
              </a:rPr>
              <a:t>chart</a:t>
            </a:r>
            <a:r>
              <a:rPr lang="en-IN" b="1" dirty="0" smtClean="0">
                <a:latin typeface="Cambria" pitchFamily="18" charset="0"/>
              </a:rPr>
              <a:t>:</a:t>
            </a:r>
          </a:p>
          <a:p>
            <a:pPr algn="just">
              <a:buNone/>
            </a:pPr>
            <a:r>
              <a:rPr lang="en-IN" sz="2200" dirty="0" smtClean="0">
                <a:latin typeface="Cambria" pitchFamily="18" charset="0"/>
              </a:rPr>
              <a:t>    Shows </a:t>
            </a:r>
            <a:r>
              <a:rPr lang="en-IN" sz="2200" dirty="0" smtClean="0">
                <a:latin typeface="Cambria" pitchFamily="18" charset="0"/>
              </a:rPr>
              <a:t>on a bar graph which factors are more significant</a:t>
            </a:r>
            <a:r>
              <a:rPr lang="en-IN" dirty="0" smtClean="0"/>
              <a:t>.</a:t>
            </a:r>
            <a:endParaRPr lang="en-IN" dirty="0">
              <a:latin typeface="Cambria" pitchFamily="18" charset="0"/>
            </a:endParaRPr>
          </a:p>
        </p:txBody>
      </p:sp>
      <p:pic>
        <p:nvPicPr>
          <p:cNvPr id="34819" name="Picture 3" descr="F:\Pareto-chart-for-finding-major-cause-of-bracket-rejection.png"/>
          <p:cNvPicPr>
            <a:picLocks noChangeAspect="1" noChangeArrowheads="1"/>
          </p:cNvPicPr>
          <p:nvPr/>
        </p:nvPicPr>
        <p:blipFill>
          <a:blip r:embed="rId2"/>
          <a:srcRect/>
          <a:stretch>
            <a:fillRect/>
          </a:stretch>
        </p:blipFill>
        <p:spPr bwMode="auto">
          <a:xfrm>
            <a:off x="1285852" y="2143116"/>
            <a:ext cx="6286544" cy="4328659"/>
          </a:xfrm>
          <a:prstGeom prst="rect">
            <a:avLst/>
          </a:prstGeom>
          <a:noFill/>
          <a:ln>
            <a:solidFill>
              <a:schemeClr val="bg1"/>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4000" b="1" dirty="0" smtClean="0">
                <a:solidFill>
                  <a:schemeClr val="tx1"/>
                </a:solidFill>
                <a:latin typeface="Cambria" pitchFamily="18" charset="0"/>
              </a:rPr>
              <a:t>Definition of Quality</a:t>
            </a:r>
            <a:endParaRPr lang="en-IN" sz="4000" b="1" dirty="0">
              <a:solidFill>
                <a:schemeClr val="tx1"/>
              </a:solidFill>
              <a:latin typeface="Cambria" pitchFamily="18" charset="0"/>
            </a:endParaRPr>
          </a:p>
        </p:txBody>
      </p:sp>
      <p:sp>
        <p:nvSpPr>
          <p:cNvPr id="3" name="Content Placeholder 2"/>
          <p:cNvSpPr>
            <a:spLocks noGrp="1"/>
          </p:cNvSpPr>
          <p:nvPr>
            <p:ph sz="quarter" idx="1"/>
          </p:nvPr>
        </p:nvSpPr>
        <p:spPr>
          <a:xfrm>
            <a:off x="457200" y="1600200"/>
            <a:ext cx="8258204" cy="4525963"/>
          </a:xfrm>
        </p:spPr>
        <p:txBody>
          <a:bodyPr>
            <a:normAutofit/>
          </a:bodyPr>
          <a:lstStyle/>
          <a:p>
            <a:r>
              <a:rPr lang="en-IN" sz="2400" dirty="0" smtClean="0">
                <a:latin typeface="Cambria" pitchFamily="18" charset="0"/>
              </a:rPr>
              <a:t>Quality is defined as “being suitable for its intended purpose while satisfying customer expectations.”</a:t>
            </a:r>
          </a:p>
          <a:p>
            <a:endParaRPr lang="en-IN" sz="2400" dirty="0">
              <a:latin typeface="Cambria" pitchFamily="18" charset="0"/>
            </a:endParaRPr>
          </a:p>
          <a:p>
            <a:r>
              <a:rPr lang="en-IN" sz="2400" dirty="0" smtClean="0">
                <a:latin typeface="Cambria" pitchFamily="18" charset="0"/>
              </a:rPr>
              <a:t>“Quality represents the properties of products and/or services that are valued by the customers.”</a:t>
            </a:r>
          </a:p>
          <a:p>
            <a:endParaRPr lang="en-IN" sz="2400" dirty="0">
              <a:latin typeface="Cambria" pitchFamily="18" charset="0"/>
            </a:endParaRPr>
          </a:p>
          <a:p>
            <a:r>
              <a:rPr lang="en-IN" sz="2400" dirty="0" smtClean="0">
                <a:latin typeface="Cambria" pitchFamily="18" charset="0"/>
              </a:rPr>
              <a:t>“The degree to which something meets the expectations of its customers.”</a:t>
            </a:r>
            <a:endParaRPr lang="en-IN" sz="2400" dirty="0">
              <a:latin typeface="Cambria" pitchFamily="18" charset="0"/>
            </a:endParaRPr>
          </a:p>
        </p:txBody>
      </p:sp>
      <p:pic>
        <p:nvPicPr>
          <p:cNvPr id="2050" name="Picture 2" descr="F:\Lalit-Quality.jpg"/>
          <p:cNvPicPr>
            <a:picLocks noChangeAspect="1" noChangeArrowheads="1"/>
          </p:cNvPicPr>
          <p:nvPr/>
        </p:nvPicPr>
        <p:blipFill>
          <a:blip r:embed="rId2"/>
          <a:srcRect/>
          <a:stretch>
            <a:fillRect/>
          </a:stretch>
        </p:blipFill>
        <p:spPr bwMode="auto">
          <a:xfrm>
            <a:off x="1857356" y="5000636"/>
            <a:ext cx="5486400" cy="1597025"/>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5470"/>
          </a:xfrm>
        </p:spPr>
        <p:txBody>
          <a:bodyPr>
            <a:normAutofit/>
          </a:bodyPr>
          <a:lstStyle/>
          <a:p>
            <a:r>
              <a:rPr lang="en-IN" sz="4000" b="1" dirty="0" smtClean="0">
                <a:solidFill>
                  <a:srgbClr val="003300"/>
                </a:solidFill>
                <a:latin typeface="Cambria" pitchFamily="18" charset="0"/>
              </a:rPr>
              <a:t>7 QC tools</a:t>
            </a:r>
            <a:endParaRPr lang="en-IN" sz="3600" dirty="0"/>
          </a:p>
        </p:txBody>
      </p:sp>
      <p:sp>
        <p:nvSpPr>
          <p:cNvPr id="3" name="Content Placeholder 2"/>
          <p:cNvSpPr>
            <a:spLocks noGrp="1"/>
          </p:cNvSpPr>
          <p:nvPr>
            <p:ph sz="quarter" idx="1"/>
          </p:nvPr>
        </p:nvSpPr>
        <p:spPr>
          <a:xfrm>
            <a:off x="457200" y="1142984"/>
            <a:ext cx="8258204" cy="5330968"/>
          </a:xfrm>
        </p:spPr>
        <p:txBody>
          <a:bodyPr/>
          <a:lstStyle/>
          <a:p>
            <a:r>
              <a:rPr lang="en-IN" b="1" dirty="0" smtClean="0">
                <a:latin typeface="Cambria" pitchFamily="18" charset="0"/>
              </a:rPr>
              <a:t>Scatter diagram</a:t>
            </a:r>
            <a:r>
              <a:rPr lang="en-IN" b="1" dirty="0" smtClean="0">
                <a:latin typeface="Cambria" pitchFamily="18" charset="0"/>
              </a:rPr>
              <a:t>:</a:t>
            </a:r>
          </a:p>
          <a:p>
            <a:pPr algn="just">
              <a:buNone/>
            </a:pPr>
            <a:r>
              <a:rPr lang="en-IN" dirty="0" smtClean="0"/>
              <a:t>   </a:t>
            </a:r>
            <a:r>
              <a:rPr lang="en-IN" sz="2200" dirty="0" smtClean="0">
                <a:latin typeface="Cambria" pitchFamily="18" charset="0"/>
              </a:rPr>
              <a:t>Graphs </a:t>
            </a:r>
            <a:r>
              <a:rPr lang="en-IN" sz="2200" dirty="0" smtClean="0">
                <a:latin typeface="Cambria" pitchFamily="18" charset="0"/>
              </a:rPr>
              <a:t>pairs of numerical data, one variable on each axis, to look for a relationship.</a:t>
            </a:r>
            <a:endParaRPr lang="en-IN" sz="2200" dirty="0">
              <a:latin typeface="Cambria" pitchFamily="18" charset="0"/>
            </a:endParaRPr>
          </a:p>
        </p:txBody>
      </p:sp>
      <p:pic>
        <p:nvPicPr>
          <p:cNvPr id="35842" name="Picture 2" descr="F:\pmp-7.png"/>
          <p:cNvPicPr>
            <a:picLocks noChangeAspect="1" noChangeArrowheads="1"/>
          </p:cNvPicPr>
          <p:nvPr/>
        </p:nvPicPr>
        <p:blipFill>
          <a:blip r:embed="rId2"/>
          <a:srcRect/>
          <a:stretch>
            <a:fillRect/>
          </a:stretch>
        </p:blipFill>
        <p:spPr bwMode="auto">
          <a:xfrm>
            <a:off x="1571604" y="2428868"/>
            <a:ext cx="5715000" cy="3867150"/>
          </a:xfrm>
          <a:prstGeom prst="rect">
            <a:avLst/>
          </a:prstGeom>
          <a:noFill/>
          <a:ln>
            <a:solidFill>
              <a:schemeClr val="tx1"/>
            </a:solid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54032"/>
          </a:xfrm>
        </p:spPr>
        <p:txBody>
          <a:bodyPr/>
          <a:lstStyle/>
          <a:p>
            <a:r>
              <a:rPr lang="en-IN" sz="2800" b="1" dirty="0" smtClean="0">
                <a:solidFill>
                  <a:srgbClr val="003300"/>
                </a:solidFill>
                <a:latin typeface="Cambria" pitchFamily="18" charset="0"/>
              </a:rPr>
              <a:t>7 QC tools</a:t>
            </a:r>
            <a:endParaRPr lang="en-IN" dirty="0"/>
          </a:p>
        </p:txBody>
      </p:sp>
      <p:sp>
        <p:nvSpPr>
          <p:cNvPr id="3" name="Content Placeholder 2"/>
          <p:cNvSpPr>
            <a:spLocks noGrp="1"/>
          </p:cNvSpPr>
          <p:nvPr>
            <p:ph sz="quarter" idx="1"/>
          </p:nvPr>
        </p:nvSpPr>
        <p:spPr>
          <a:xfrm>
            <a:off x="457200" y="1071546"/>
            <a:ext cx="8186766" cy="5402406"/>
          </a:xfrm>
        </p:spPr>
        <p:txBody>
          <a:bodyPr/>
          <a:lstStyle/>
          <a:p>
            <a:r>
              <a:rPr lang="en-IN" b="1" dirty="0" smtClean="0">
                <a:latin typeface="Cambria" pitchFamily="18" charset="0"/>
              </a:rPr>
              <a:t>Flow chart</a:t>
            </a:r>
            <a:r>
              <a:rPr lang="en-IN" b="1" dirty="0" smtClean="0">
                <a:latin typeface="Cambria" pitchFamily="18" charset="0"/>
              </a:rPr>
              <a:t>:</a:t>
            </a:r>
          </a:p>
          <a:p>
            <a:pPr algn="just">
              <a:buNone/>
            </a:pPr>
            <a:r>
              <a:rPr lang="en-IN" sz="2000" dirty="0" smtClean="0"/>
              <a:t> </a:t>
            </a:r>
            <a:r>
              <a:rPr lang="en-IN" sz="2000" dirty="0" smtClean="0"/>
              <a:t>    </a:t>
            </a:r>
            <a:r>
              <a:rPr lang="en-IN" sz="2200" dirty="0" smtClean="0">
                <a:latin typeface="Cambria" pitchFamily="18" charset="0"/>
              </a:rPr>
              <a:t>A </a:t>
            </a:r>
            <a:r>
              <a:rPr lang="en-IN" sz="2200" dirty="0" smtClean="0">
                <a:latin typeface="Cambria" pitchFamily="18" charset="0"/>
              </a:rPr>
              <a:t>process flow chart is simply a tool that graphically shows the inputs, actions, and outputs of a given system.</a:t>
            </a:r>
          </a:p>
          <a:p>
            <a:endParaRPr lang="en-IN" sz="2200" dirty="0">
              <a:latin typeface="Cambria" pitchFamily="18" charset="0"/>
              <a:ea typeface="Tahoma" pitchFamily="34" charset="0"/>
              <a:cs typeface="Tahoma" pitchFamily="34" charset="0"/>
            </a:endParaRPr>
          </a:p>
        </p:txBody>
      </p:sp>
      <p:sp>
        <p:nvSpPr>
          <p:cNvPr id="36866" name="AutoShape 2" descr="Image result for flow chart in qc"/>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IN"/>
          </a:p>
        </p:txBody>
      </p:sp>
      <p:pic>
        <p:nvPicPr>
          <p:cNvPr id="36867" name="Picture 3" descr="F:\iqc-flowchart.png"/>
          <p:cNvPicPr>
            <a:picLocks noChangeAspect="1" noChangeArrowheads="1"/>
          </p:cNvPicPr>
          <p:nvPr/>
        </p:nvPicPr>
        <p:blipFill>
          <a:blip r:embed="rId2"/>
          <a:srcRect/>
          <a:stretch>
            <a:fillRect/>
          </a:stretch>
        </p:blipFill>
        <p:spPr bwMode="auto">
          <a:xfrm>
            <a:off x="3357554" y="2310570"/>
            <a:ext cx="3327388" cy="454743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4546" y="2500306"/>
            <a:ext cx="4681666" cy="120032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7200" b="1" cap="none" spc="0" dirty="0" smtClean="0">
                <a:ln>
                  <a:solidFill>
                    <a:schemeClr val="tx1"/>
                  </a:solidFill>
                </a:ln>
                <a:solidFill>
                  <a:srgbClr val="003300"/>
                </a:solidFill>
                <a:effectLst/>
                <a:latin typeface="Cambria" pitchFamily="18" charset="0"/>
              </a:rPr>
              <a:t>Thank You</a:t>
            </a:r>
            <a:endParaRPr lang="en-US" sz="7200" b="1" cap="none" spc="0" dirty="0">
              <a:ln>
                <a:solidFill>
                  <a:schemeClr val="tx1"/>
                </a:solidFill>
              </a:ln>
              <a:solidFill>
                <a:srgbClr val="003300"/>
              </a:solidFill>
              <a:effectLst/>
              <a:latin typeface="Cambria" pitchFamily="18" charset="0"/>
            </a:endParaRPr>
          </a:p>
        </p:txBody>
      </p:sp>
      <p:pic>
        <p:nvPicPr>
          <p:cNvPr id="15363" name="Picture 3" descr="F:\images (8).jpg"/>
          <p:cNvPicPr>
            <a:picLocks noChangeAspect="1" noChangeArrowheads="1"/>
          </p:cNvPicPr>
          <p:nvPr/>
        </p:nvPicPr>
        <p:blipFill>
          <a:blip r:embed="rId2"/>
          <a:srcRect/>
          <a:stretch>
            <a:fillRect/>
          </a:stretch>
        </p:blipFill>
        <p:spPr bwMode="auto">
          <a:xfrm>
            <a:off x="285720" y="4500570"/>
            <a:ext cx="4071966" cy="1817842"/>
          </a:xfrm>
          <a:prstGeom prst="rect">
            <a:avLst/>
          </a:prstGeom>
          <a:noFill/>
        </p:spPr>
      </p:pic>
      <p:pic>
        <p:nvPicPr>
          <p:cNvPr id="15364" name="Picture 4" descr="F:\images (10).jpg"/>
          <p:cNvPicPr>
            <a:picLocks noChangeAspect="1" noChangeArrowheads="1"/>
          </p:cNvPicPr>
          <p:nvPr/>
        </p:nvPicPr>
        <p:blipFill>
          <a:blip r:embed="rId3"/>
          <a:srcRect/>
          <a:stretch>
            <a:fillRect/>
          </a:stretch>
        </p:blipFill>
        <p:spPr bwMode="auto">
          <a:xfrm>
            <a:off x="5643570" y="4071942"/>
            <a:ext cx="2428892" cy="2428892"/>
          </a:xfrm>
          <a:prstGeom prst="rect">
            <a:avLst/>
          </a:prstGeom>
          <a:noFill/>
        </p:spPr>
      </p:pic>
      <p:pic>
        <p:nvPicPr>
          <p:cNvPr id="15367" name="Picture 7" descr="F:\download (5).jpg"/>
          <p:cNvPicPr>
            <a:picLocks noChangeAspect="1" noChangeArrowheads="1"/>
          </p:cNvPicPr>
          <p:nvPr/>
        </p:nvPicPr>
        <p:blipFill>
          <a:blip r:embed="rId4"/>
          <a:srcRect/>
          <a:stretch>
            <a:fillRect/>
          </a:stretch>
        </p:blipFill>
        <p:spPr bwMode="auto">
          <a:xfrm>
            <a:off x="6143636" y="214290"/>
            <a:ext cx="2143125" cy="2143125"/>
          </a:xfrm>
          <a:prstGeom prst="rect">
            <a:avLst/>
          </a:prstGeom>
          <a:noFill/>
        </p:spPr>
      </p:pic>
      <p:pic>
        <p:nvPicPr>
          <p:cNvPr id="3073" name="Picture 1" descr="F:\7 quality tools.jpg"/>
          <p:cNvPicPr>
            <a:picLocks noChangeAspect="1" noChangeArrowheads="1"/>
          </p:cNvPicPr>
          <p:nvPr/>
        </p:nvPicPr>
        <p:blipFill>
          <a:blip r:embed="rId5"/>
          <a:srcRect/>
          <a:stretch>
            <a:fillRect/>
          </a:stretch>
        </p:blipFill>
        <p:spPr bwMode="auto">
          <a:xfrm>
            <a:off x="428596" y="214291"/>
            <a:ext cx="2400206" cy="235745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46"/>
          </a:xfrm>
        </p:spPr>
        <p:txBody>
          <a:bodyPr>
            <a:normAutofit/>
          </a:bodyPr>
          <a:lstStyle/>
          <a:p>
            <a:r>
              <a:rPr lang="en-IN" sz="4000" b="1" dirty="0" smtClean="0">
                <a:solidFill>
                  <a:schemeClr val="tx1"/>
                </a:solidFill>
                <a:latin typeface="Cambria" pitchFamily="18" charset="0"/>
              </a:rPr>
              <a:t>Significance of quality</a:t>
            </a:r>
            <a:endParaRPr lang="en-IN" sz="4000" b="1" dirty="0">
              <a:solidFill>
                <a:schemeClr val="tx1"/>
              </a:solidFill>
              <a:latin typeface="Cambria" pitchFamily="18" charset="0"/>
            </a:endParaRPr>
          </a:p>
        </p:txBody>
      </p:sp>
      <p:sp>
        <p:nvSpPr>
          <p:cNvPr id="3" name="Content Placeholder 2"/>
          <p:cNvSpPr>
            <a:spLocks noGrp="1"/>
          </p:cNvSpPr>
          <p:nvPr>
            <p:ph sz="quarter" idx="1"/>
          </p:nvPr>
        </p:nvSpPr>
        <p:spPr>
          <a:xfrm>
            <a:off x="457200" y="1428736"/>
            <a:ext cx="8115328" cy="5045216"/>
          </a:xfrm>
        </p:spPr>
        <p:txBody>
          <a:bodyPr/>
          <a:lstStyle/>
          <a:p>
            <a:pPr algn="just"/>
            <a:r>
              <a:rPr lang="en-IN" sz="2200" b="1" dirty="0" smtClean="0"/>
              <a:t>Performance</a:t>
            </a:r>
            <a:r>
              <a:rPr lang="en-IN" sz="2200" dirty="0" smtClean="0"/>
              <a:t>: </a:t>
            </a:r>
            <a:r>
              <a:rPr lang="en-IN" sz="2200" dirty="0" smtClean="0">
                <a:latin typeface="Cambria" pitchFamily="18" charset="0"/>
              </a:rPr>
              <a:t>The </a:t>
            </a:r>
            <a:r>
              <a:rPr lang="en-IN" sz="2200" u="sng" dirty="0" smtClean="0">
                <a:latin typeface="Cambria" pitchFamily="18" charset="0"/>
              </a:rPr>
              <a:t>basic operating characteristics of a product</a:t>
            </a:r>
            <a:r>
              <a:rPr lang="en-IN" sz="2200" dirty="0" smtClean="0">
                <a:latin typeface="Cambria" pitchFamily="18" charset="0"/>
              </a:rPr>
              <a:t> say clarity and colour of the picture on a TV set.</a:t>
            </a:r>
          </a:p>
          <a:p>
            <a:pPr algn="just"/>
            <a:endParaRPr lang="en-IN" sz="2200" dirty="0" smtClean="0">
              <a:latin typeface="Cambria" pitchFamily="18" charset="0"/>
            </a:endParaRPr>
          </a:p>
          <a:p>
            <a:pPr algn="just"/>
            <a:r>
              <a:rPr lang="en-IN" sz="2200" b="1" dirty="0" smtClean="0">
                <a:latin typeface="Cambria" pitchFamily="18" charset="0"/>
              </a:rPr>
              <a:t>Features</a:t>
            </a:r>
            <a:r>
              <a:rPr lang="en-IN" sz="2200" dirty="0" smtClean="0">
                <a:latin typeface="Cambria" pitchFamily="18" charset="0"/>
              </a:rPr>
              <a:t>: The </a:t>
            </a:r>
            <a:r>
              <a:rPr lang="en-IN" sz="2200" u="sng" dirty="0" smtClean="0">
                <a:latin typeface="Cambria" pitchFamily="18" charset="0"/>
              </a:rPr>
              <a:t>extra items added </a:t>
            </a:r>
            <a:r>
              <a:rPr lang="en-IN" sz="2200" dirty="0" smtClean="0">
                <a:latin typeface="Cambria" pitchFamily="18" charset="0"/>
              </a:rPr>
              <a:t>to the basic features, for example, remote control to a TV.</a:t>
            </a:r>
          </a:p>
          <a:p>
            <a:pPr algn="just"/>
            <a:endParaRPr lang="en-IN" sz="2200" dirty="0" smtClean="0">
              <a:latin typeface="Cambria" pitchFamily="18" charset="0"/>
            </a:endParaRPr>
          </a:p>
          <a:p>
            <a:pPr algn="just"/>
            <a:r>
              <a:rPr lang="en-IN" sz="2200" b="1" dirty="0" smtClean="0">
                <a:latin typeface="Cambria" pitchFamily="18" charset="0"/>
              </a:rPr>
              <a:t>Reliability</a:t>
            </a:r>
            <a:r>
              <a:rPr lang="en-IN" sz="2200" dirty="0" smtClean="0">
                <a:latin typeface="Cambria" pitchFamily="18" charset="0"/>
              </a:rPr>
              <a:t>: The probability that a product will operate properly within the expected time frame(how frequently it needs a repair)</a:t>
            </a:r>
          </a:p>
          <a:p>
            <a:pPr algn="just"/>
            <a:endParaRPr lang="en-IN" sz="2200" dirty="0" smtClean="0">
              <a:latin typeface="Cambria" pitchFamily="18" charset="0"/>
            </a:endParaRPr>
          </a:p>
          <a:p>
            <a:pPr algn="just"/>
            <a:r>
              <a:rPr lang="en-IN" sz="2200" b="1" dirty="0" smtClean="0">
                <a:latin typeface="Cambria" pitchFamily="18" charset="0"/>
              </a:rPr>
              <a:t>Conformance</a:t>
            </a:r>
            <a:r>
              <a:rPr lang="en-IN" sz="2000" dirty="0" smtClean="0">
                <a:latin typeface="Cambria" pitchFamily="18" charset="0"/>
              </a:rPr>
              <a:t>: </a:t>
            </a:r>
            <a:r>
              <a:rPr lang="en-IN" sz="2200" dirty="0" smtClean="0">
                <a:latin typeface="Cambria" pitchFamily="18" charset="0"/>
              </a:rPr>
              <a:t>The degree to which a product meets pre-established standards.</a:t>
            </a:r>
            <a:endParaRPr lang="en-IN" sz="2200" dirty="0">
              <a:latin typeface="Cambria" pitchFamily="18" charset="0"/>
            </a:endParaRPr>
          </a:p>
        </p:txBody>
      </p:sp>
      <p:pic>
        <p:nvPicPr>
          <p:cNvPr id="13314" name="Picture 2" descr="F:\images (5).jpg"/>
          <p:cNvPicPr>
            <a:picLocks noChangeAspect="1" noChangeArrowheads="1"/>
          </p:cNvPicPr>
          <p:nvPr/>
        </p:nvPicPr>
        <p:blipFill>
          <a:blip r:embed="rId2"/>
          <a:srcRect/>
          <a:stretch>
            <a:fillRect/>
          </a:stretch>
        </p:blipFill>
        <p:spPr bwMode="auto">
          <a:xfrm>
            <a:off x="6786578" y="142852"/>
            <a:ext cx="1662115" cy="124498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46"/>
          </a:xfrm>
        </p:spPr>
        <p:txBody>
          <a:bodyPr>
            <a:normAutofit/>
          </a:bodyPr>
          <a:lstStyle/>
          <a:p>
            <a:r>
              <a:rPr lang="en-IN" sz="4000" b="1" dirty="0" smtClean="0">
                <a:solidFill>
                  <a:schemeClr val="tx1"/>
                </a:solidFill>
                <a:latin typeface="Cambria" pitchFamily="18" charset="0"/>
              </a:rPr>
              <a:t>Significance of quality</a:t>
            </a:r>
            <a:endParaRPr lang="en-IN" sz="4000" dirty="0"/>
          </a:p>
        </p:txBody>
      </p:sp>
      <p:sp>
        <p:nvSpPr>
          <p:cNvPr id="3" name="Content Placeholder 2"/>
          <p:cNvSpPr>
            <a:spLocks noGrp="1"/>
          </p:cNvSpPr>
          <p:nvPr>
            <p:ph sz="quarter" idx="1"/>
          </p:nvPr>
        </p:nvSpPr>
        <p:spPr>
          <a:xfrm>
            <a:off x="457200" y="1600200"/>
            <a:ext cx="8186766" cy="4873752"/>
          </a:xfrm>
        </p:spPr>
        <p:txBody>
          <a:bodyPr>
            <a:normAutofit/>
          </a:bodyPr>
          <a:lstStyle/>
          <a:p>
            <a:r>
              <a:rPr lang="en-IN" sz="2200" b="1" dirty="0" smtClean="0">
                <a:latin typeface="Cambria" pitchFamily="18" charset="0"/>
              </a:rPr>
              <a:t>Durability</a:t>
            </a:r>
            <a:r>
              <a:rPr lang="en-IN" sz="2200" dirty="0" smtClean="0">
                <a:latin typeface="Cambria" pitchFamily="18" charset="0"/>
              </a:rPr>
              <a:t>: How long the product lasts; its life span before replacement.</a:t>
            </a:r>
          </a:p>
          <a:p>
            <a:endParaRPr lang="en-IN" sz="2200" dirty="0" smtClean="0">
              <a:latin typeface="Cambria" pitchFamily="18" charset="0"/>
            </a:endParaRPr>
          </a:p>
          <a:p>
            <a:r>
              <a:rPr lang="en-IN" sz="2200" b="1" dirty="0" smtClean="0">
                <a:latin typeface="Cambria" pitchFamily="18" charset="0"/>
              </a:rPr>
              <a:t>Serviceability</a:t>
            </a:r>
            <a:r>
              <a:rPr lang="en-IN" sz="2200" dirty="0" smtClean="0">
                <a:latin typeface="Cambria" pitchFamily="18" charset="0"/>
              </a:rPr>
              <a:t>: The </a:t>
            </a:r>
            <a:r>
              <a:rPr lang="en-IN" sz="2200" u="sng" dirty="0" smtClean="0">
                <a:latin typeface="Cambria" pitchFamily="18" charset="0"/>
              </a:rPr>
              <a:t>ease of getting repairs</a:t>
            </a:r>
            <a:r>
              <a:rPr lang="en-IN" sz="2200" dirty="0" smtClean="0">
                <a:latin typeface="Cambria" pitchFamily="18" charset="0"/>
              </a:rPr>
              <a:t>, the speed of repairs, and competence of the repair person.</a:t>
            </a:r>
          </a:p>
          <a:p>
            <a:endParaRPr lang="en-IN" sz="2200" dirty="0" smtClean="0">
              <a:latin typeface="Cambria" pitchFamily="18" charset="0"/>
            </a:endParaRPr>
          </a:p>
          <a:p>
            <a:r>
              <a:rPr lang="en-IN" sz="2200" b="1" dirty="0" smtClean="0">
                <a:latin typeface="Cambria" pitchFamily="18" charset="0"/>
              </a:rPr>
              <a:t>Aesthetics</a:t>
            </a:r>
            <a:r>
              <a:rPr lang="en-IN" sz="2200" dirty="0" smtClean="0">
                <a:latin typeface="Cambria" pitchFamily="18" charset="0"/>
              </a:rPr>
              <a:t>: How a product looks, feels, sounds, smells etc.</a:t>
            </a:r>
          </a:p>
          <a:p>
            <a:endParaRPr lang="en-IN" sz="2200" dirty="0" smtClean="0">
              <a:latin typeface="Cambria" pitchFamily="18" charset="0"/>
            </a:endParaRPr>
          </a:p>
          <a:p>
            <a:r>
              <a:rPr lang="en-IN" sz="2200" b="1" dirty="0" smtClean="0">
                <a:latin typeface="Cambria" pitchFamily="18" charset="0"/>
              </a:rPr>
              <a:t>Other Perceptions</a:t>
            </a:r>
            <a:r>
              <a:rPr lang="en-IN" sz="2200" dirty="0" smtClean="0">
                <a:latin typeface="Cambria" pitchFamily="18" charset="0"/>
              </a:rPr>
              <a:t>: Subjective perceptions based on brand name, advertising etc</a:t>
            </a:r>
            <a:r>
              <a:rPr lang="en-IN" sz="2200" dirty="0" smtClean="0"/>
              <a:t>.</a:t>
            </a:r>
            <a:endParaRPr lang="en-IN" sz="2200" dirty="0">
              <a:latin typeface="Cambria" pitchFamily="18" charset="0"/>
            </a:endParaRPr>
          </a:p>
        </p:txBody>
      </p:sp>
      <p:pic>
        <p:nvPicPr>
          <p:cNvPr id="12290" name="Picture 2" descr="F:\download (3).jpg"/>
          <p:cNvPicPr>
            <a:picLocks noChangeAspect="1" noChangeArrowheads="1"/>
          </p:cNvPicPr>
          <p:nvPr/>
        </p:nvPicPr>
        <p:blipFill>
          <a:blip r:embed="rId2"/>
          <a:srcRect/>
          <a:stretch>
            <a:fillRect/>
          </a:stretch>
        </p:blipFill>
        <p:spPr bwMode="auto">
          <a:xfrm>
            <a:off x="6357950" y="214290"/>
            <a:ext cx="2071702" cy="137862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4000" b="1" dirty="0" smtClean="0">
                <a:solidFill>
                  <a:schemeClr val="tx1"/>
                </a:solidFill>
                <a:latin typeface="Cambria" pitchFamily="18" charset="0"/>
              </a:rPr>
              <a:t>Quality Control</a:t>
            </a:r>
            <a:endParaRPr lang="en-IN" sz="4000" b="1" dirty="0">
              <a:solidFill>
                <a:schemeClr val="tx1"/>
              </a:solidFill>
              <a:latin typeface="Cambria" pitchFamily="18" charset="0"/>
            </a:endParaRPr>
          </a:p>
        </p:txBody>
      </p:sp>
      <p:sp>
        <p:nvSpPr>
          <p:cNvPr id="3" name="Content Placeholder 2"/>
          <p:cNvSpPr>
            <a:spLocks noGrp="1"/>
          </p:cNvSpPr>
          <p:nvPr>
            <p:ph sz="quarter" idx="1"/>
          </p:nvPr>
        </p:nvSpPr>
        <p:spPr>
          <a:xfrm>
            <a:off x="428596" y="1785926"/>
            <a:ext cx="8215370" cy="4688026"/>
          </a:xfrm>
        </p:spPr>
        <p:txBody>
          <a:bodyPr>
            <a:normAutofit lnSpcReduction="10000"/>
          </a:bodyPr>
          <a:lstStyle/>
          <a:p>
            <a:r>
              <a:rPr lang="en-IN" dirty="0" smtClean="0"/>
              <a:t> </a:t>
            </a:r>
            <a:r>
              <a:rPr lang="en-IN" dirty="0" smtClean="0">
                <a:latin typeface="Cambria" pitchFamily="18" charset="0"/>
              </a:rPr>
              <a:t>ISO 9000 defines quality control as </a:t>
            </a:r>
          </a:p>
          <a:p>
            <a:pPr>
              <a:buNone/>
            </a:pPr>
            <a:r>
              <a:rPr lang="en-IN" dirty="0" smtClean="0">
                <a:latin typeface="Cambria" pitchFamily="18" charset="0"/>
              </a:rPr>
              <a:t>    "A part of quality management focused on fulfilling quality requirements.’’</a:t>
            </a:r>
          </a:p>
          <a:p>
            <a:pPr marL="457200" indent="-457200">
              <a:buNone/>
            </a:pPr>
            <a:endParaRPr lang="en-US" dirty="0" smtClean="0">
              <a:latin typeface="Cambria" pitchFamily="18" charset="0"/>
              <a:cs typeface="Times New Roman" pitchFamily="18" charset="0"/>
            </a:endParaRPr>
          </a:p>
          <a:p>
            <a:r>
              <a:rPr lang="en-US" dirty="0" smtClean="0">
                <a:latin typeface="Cambria" pitchFamily="18" charset="0"/>
                <a:cs typeface="Times New Roman" pitchFamily="18" charset="0"/>
              </a:rPr>
              <a:t>Quality control is a process that is used to ensure a </a:t>
            </a:r>
            <a:r>
              <a:rPr lang="en-US" u="sng" dirty="0" smtClean="0">
                <a:latin typeface="Cambria" pitchFamily="18" charset="0"/>
                <a:cs typeface="Times New Roman" pitchFamily="18" charset="0"/>
              </a:rPr>
              <a:t>certain level of quality</a:t>
            </a:r>
            <a:r>
              <a:rPr lang="en-US" dirty="0" smtClean="0">
                <a:latin typeface="Cambria" pitchFamily="18" charset="0"/>
                <a:cs typeface="Times New Roman" pitchFamily="18" charset="0"/>
              </a:rPr>
              <a:t> in a product or service. </a:t>
            </a:r>
          </a:p>
          <a:p>
            <a:pPr>
              <a:buNone/>
            </a:pPr>
            <a:r>
              <a:rPr lang="en-US" dirty="0" smtClean="0">
                <a:latin typeface="Cambria" pitchFamily="18" charset="0"/>
                <a:cs typeface="Times New Roman" pitchFamily="18" charset="0"/>
              </a:rPr>
              <a:t>      </a:t>
            </a:r>
          </a:p>
          <a:p>
            <a:r>
              <a:rPr lang="en-US" b="1" dirty="0" smtClean="0">
                <a:latin typeface="Cambria" pitchFamily="18" charset="0"/>
                <a:cs typeface="Times New Roman" pitchFamily="18" charset="0"/>
              </a:rPr>
              <a:t> </a:t>
            </a:r>
            <a:r>
              <a:rPr lang="en-US" dirty="0" smtClean="0">
                <a:latin typeface="Cambria" pitchFamily="18" charset="0"/>
                <a:cs typeface="Times New Roman" pitchFamily="18" charset="0"/>
              </a:rPr>
              <a:t>Most often, it involves thoroughly </a:t>
            </a:r>
            <a:r>
              <a:rPr lang="en-US" b="1" dirty="0" smtClean="0">
                <a:latin typeface="Cambria" pitchFamily="18" charset="0"/>
                <a:cs typeface="Times New Roman" pitchFamily="18" charset="0"/>
              </a:rPr>
              <a:t>examining </a:t>
            </a:r>
            <a:r>
              <a:rPr lang="en-US" dirty="0" smtClean="0">
                <a:latin typeface="Cambria" pitchFamily="18" charset="0"/>
                <a:cs typeface="Times New Roman" pitchFamily="18" charset="0"/>
              </a:rPr>
              <a:t>and  </a:t>
            </a:r>
            <a:r>
              <a:rPr lang="en-US" b="1" dirty="0" smtClean="0">
                <a:latin typeface="Cambria" pitchFamily="18" charset="0"/>
                <a:cs typeface="Times New Roman" pitchFamily="18" charset="0"/>
              </a:rPr>
              <a:t>testing the quality of products</a:t>
            </a:r>
            <a:r>
              <a:rPr lang="en-US" dirty="0" smtClean="0">
                <a:latin typeface="Cambria" pitchFamily="18" charset="0"/>
                <a:cs typeface="Times New Roman" pitchFamily="18" charset="0"/>
              </a:rPr>
              <a:t> or the results of  services. </a:t>
            </a:r>
            <a:endParaRPr lang="en-IN" dirty="0" smtClean="0">
              <a:latin typeface="Cambria" pitchFamily="18" charset="0"/>
            </a:endParaRPr>
          </a:p>
          <a:p>
            <a:pPr>
              <a:buNone/>
            </a:pPr>
            <a:endParaRPr lang="en-IN" dirty="0" smtClean="0">
              <a:latin typeface="Cambria" pitchFamily="18" charset="0"/>
            </a:endParaRPr>
          </a:p>
          <a:p>
            <a:pPr>
              <a:buNone/>
            </a:pPr>
            <a:r>
              <a:rPr lang="en-IN" dirty="0" smtClean="0">
                <a:latin typeface="Cambria" pitchFamily="18" charset="0"/>
              </a:rPr>
              <a:t>    </a:t>
            </a:r>
          </a:p>
          <a:p>
            <a:pPr>
              <a:buNone/>
            </a:pPr>
            <a:r>
              <a:rPr lang="en-IN" dirty="0" smtClean="0">
                <a:latin typeface="Cambria" pitchFamily="18" charset="0"/>
              </a:rPr>
              <a:t> </a:t>
            </a:r>
          </a:p>
        </p:txBody>
      </p:sp>
      <p:pic>
        <p:nvPicPr>
          <p:cNvPr id="3075" name="Picture 3" descr="F:\images.jpg"/>
          <p:cNvPicPr>
            <a:picLocks noChangeAspect="1" noChangeArrowheads="1"/>
          </p:cNvPicPr>
          <p:nvPr/>
        </p:nvPicPr>
        <p:blipFill>
          <a:blip r:embed="rId2"/>
          <a:srcRect/>
          <a:stretch>
            <a:fillRect/>
          </a:stretch>
        </p:blipFill>
        <p:spPr bwMode="auto">
          <a:xfrm>
            <a:off x="5786446" y="285728"/>
            <a:ext cx="2619375" cy="17430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chemeClr val="tx1"/>
                </a:solidFill>
                <a:latin typeface="Cambria" pitchFamily="18" charset="0"/>
              </a:rPr>
              <a:t>The goal of Quality Control</a:t>
            </a:r>
            <a:endParaRPr lang="en-IN" sz="4000" dirty="0"/>
          </a:p>
        </p:txBody>
      </p:sp>
      <p:sp>
        <p:nvSpPr>
          <p:cNvPr id="3" name="Content Placeholder 2"/>
          <p:cNvSpPr>
            <a:spLocks noGrp="1"/>
          </p:cNvSpPr>
          <p:nvPr>
            <p:ph sz="quarter" idx="1"/>
          </p:nvPr>
        </p:nvSpPr>
        <p:spPr>
          <a:xfrm>
            <a:off x="457200" y="1714488"/>
            <a:ext cx="7467600" cy="4759464"/>
          </a:xfrm>
        </p:spPr>
        <p:txBody>
          <a:bodyPr/>
          <a:lstStyle/>
          <a:p>
            <a:r>
              <a:rPr lang="en-US" dirty="0" smtClean="0">
                <a:latin typeface="Cambria" pitchFamily="18" charset="0"/>
              </a:rPr>
              <a:t>To detect significant errors rapidly.</a:t>
            </a:r>
          </a:p>
          <a:p>
            <a:endParaRPr lang="en-US" dirty="0" smtClean="0">
              <a:latin typeface="Cambria" pitchFamily="18" charset="0"/>
            </a:endParaRPr>
          </a:p>
          <a:p>
            <a:r>
              <a:rPr lang="en-US" dirty="0" smtClean="0">
                <a:latin typeface="Cambria" pitchFamily="18" charset="0"/>
              </a:rPr>
              <a:t>Report out good results in a timely manner.</a:t>
            </a:r>
          </a:p>
          <a:p>
            <a:endParaRPr lang="en-US" dirty="0" smtClean="0">
              <a:latin typeface="Cambria" pitchFamily="18" charset="0"/>
            </a:endParaRPr>
          </a:p>
          <a:p>
            <a:r>
              <a:rPr lang="en-US" dirty="0" smtClean="0">
                <a:latin typeface="Cambria" pitchFamily="18" charset="0"/>
              </a:rPr>
              <a:t>Be cost effective and simple to use.</a:t>
            </a:r>
          </a:p>
          <a:p>
            <a:endParaRPr lang="en-US" dirty="0" smtClean="0">
              <a:latin typeface="Cambria" pitchFamily="18" charset="0"/>
            </a:endParaRPr>
          </a:p>
          <a:p>
            <a:r>
              <a:rPr lang="en-US" dirty="0" smtClean="0">
                <a:latin typeface="Cambria" pitchFamily="18" charset="0"/>
              </a:rPr>
              <a:t>If there is an error, identify the source of the error.</a:t>
            </a:r>
          </a:p>
          <a:p>
            <a:endParaRPr lang="en-IN" dirty="0"/>
          </a:p>
        </p:txBody>
      </p:sp>
      <p:pic>
        <p:nvPicPr>
          <p:cNvPr id="1026" name="Picture 2" descr="F:\quality-control.jpg"/>
          <p:cNvPicPr>
            <a:picLocks noChangeAspect="1" noChangeArrowheads="1"/>
          </p:cNvPicPr>
          <p:nvPr/>
        </p:nvPicPr>
        <p:blipFill>
          <a:blip r:embed="rId2"/>
          <a:srcRect/>
          <a:stretch>
            <a:fillRect/>
          </a:stretch>
        </p:blipFill>
        <p:spPr bwMode="auto">
          <a:xfrm>
            <a:off x="5643570" y="4715177"/>
            <a:ext cx="2428892" cy="214282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58204" cy="631844"/>
          </a:xfrm>
        </p:spPr>
        <p:txBody>
          <a:bodyPr>
            <a:noAutofit/>
          </a:bodyPr>
          <a:lstStyle/>
          <a:p>
            <a:r>
              <a:rPr lang="en-IN" sz="4000" b="1" dirty="0" smtClean="0">
                <a:solidFill>
                  <a:schemeClr val="tx1"/>
                </a:solidFill>
                <a:latin typeface="Cambria" pitchFamily="18" charset="0"/>
              </a:rPr>
              <a:t>Steps involved in quality control</a:t>
            </a:r>
            <a:endParaRPr lang="en-IN" sz="4000" b="1" dirty="0">
              <a:solidFill>
                <a:schemeClr val="tx1"/>
              </a:solidFill>
              <a:latin typeface="Cambria" pitchFamily="18" charset="0"/>
            </a:endParaRPr>
          </a:p>
        </p:txBody>
      </p:sp>
      <p:sp>
        <p:nvSpPr>
          <p:cNvPr id="3" name="Content Placeholder 2"/>
          <p:cNvSpPr>
            <a:spLocks noGrp="1"/>
          </p:cNvSpPr>
          <p:nvPr>
            <p:ph sz="quarter" idx="1"/>
          </p:nvPr>
        </p:nvSpPr>
        <p:spPr>
          <a:xfrm>
            <a:off x="428596" y="1428736"/>
            <a:ext cx="8258204" cy="4873752"/>
          </a:xfrm>
        </p:spPr>
        <p:txBody>
          <a:bodyPr>
            <a:normAutofit lnSpcReduction="10000"/>
          </a:bodyPr>
          <a:lstStyle/>
          <a:p>
            <a:pPr algn="just" fontAlgn="base"/>
            <a:r>
              <a:rPr lang="en-IN" dirty="0" smtClean="0"/>
              <a:t>Establishing quality standards; in terms of size, design, durability, appearance etc., on the basis of customers’ preferences and cost of production.</a:t>
            </a:r>
          </a:p>
          <a:p>
            <a:pPr fontAlgn="base"/>
            <a:endParaRPr lang="en-IN" dirty="0" smtClean="0"/>
          </a:p>
          <a:p>
            <a:pPr fontAlgn="base"/>
            <a:r>
              <a:rPr lang="en-IN" dirty="0" smtClean="0"/>
              <a:t>Selecting the manufacturing process.</a:t>
            </a:r>
          </a:p>
          <a:p>
            <a:pPr fontAlgn="base">
              <a:buNone/>
            </a:pPr>
            <a:endParaRPr lang="en-IN" dirty="0" smtClean="0"/>
          </a:p>
          <a:p>
            <a:pPr fontAlgn="base"/>
            <a:r>
              <a:rPr lang="en-IN" dirty="0" smtClean="0"/>
              <a:t>Developing measurement techniques.</a:t>
            </a:r>
          </a:p>
          <a:p>
            <a:pPr fontAlgn="base"/>
            <a:endParaRPr lang="en-IN" dirty="0" smtClean="0"/>
          </a:p>
          <a:p>
            <a:pPr fontAlgn="base"/>
            <a:r>
              <a:rPr lang="en-IN" dirty="0" smtClean="0"/>
              <a:t>Monitoring product quality.</a:t>
            </a:r>
          </a:p>
          <a:p>
            <a:pPr fontAlgn="base"/>
            <a:endParaRPr lang="en-IN" dirty="0" smtClean="0"/>
          </a:p>
          <a:p>
            <a:pPr fontAlgn="base"/>
            <a:r>
              <a:rPr lang="en-IN" dirty="0" smtClean="0"/>
              <a:t>Taking corrective action; to remove the causes of deviations</a:t>
            </a:r>
          </a:p>
          <a:p>
            <a:endParaRPr lang="en-IN" dirty="0"/>
          </a:p>
        </p:txBody>
      </p:sp>
      <p:pic>
        <p:nvPicPr>
          <p:cNvPr id="11268" name="Picture 4" descr="F:\download (4).jpg"/>
          <p:cNvPicPr>
            <a:picLocks noChangeAspect="1" noChangeArrowheads="1"/>
          </p:cNvPicPr>
          <p:nvPr/>
        </p:nvPicPr>
        <p:blipFill>
          <a:blip r:embed="rId2"/>
          <a:srcRect/>
          <a:stretch>
            <a:fillRect/>
          </a:stretch>
        </p:blipFill>
        <p:spPr bwMode="auto">
          <a:xfrm>
            <a:off x="6286512" y="2643182"/>
            <a:ext cx="2143125" cy="214312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85728"/>
            <a:ext cx="7467600" cy="774720"/>
          </a:xfrm>
        </p:spPr>
        <p:txBody>
          <a:bodyPr>
            <a:noAutofit/>
          </a:bodyPr>
          <a:lstStyle/>
          <a:p>
            <a:r>
              <a:rPr lang="en-IN" sz="4000" b="1" dirty="0" smtClean="0">
                <a:solidFill>
                  <a:schemeClr val="tx1"/>
                </a:solidFill>
                <a:latin typeface="Cambria" pitchFamily="18" charset="0"/>
              </a:rPr>
              <a:t>Significance of Quality Control</a:t>
            </a:r>
            <a:endParaRPr lang="en-IN" sz="4000" b="1" dirty="0">
              <a:solidFill>
                <a:schemeClr val="tx1"/>
              </a:solidFill>
              <a:latin typeface="Cambria" pitchFamily="18" charset="0"/>
            </a:endParaRPr>
          </a:p>
        </p:txBody>
      </p:sp>
      <p:sp>
        <p:nvSpPr>
          <p:cNvPr id="4" name="Content Placeholder 3"/>
          <p:cNvSpPr>
            <a:spLocks noGrp="1"/>
          </p:cNvSpPr>
          <p:nvPr>
            <p:ph sz="quarter" idx="1"/>
          </p:nvPr>
        </p:nvSpPr>
        <p:spPr>
          <a:xfrm>
            <a:off x="470846" y="1327244"/>
            <a:ext cx="8101681" cy="5102151"/>
          </a:xfrm>
        </p:spPr>
        <p:txBody>
          <a:bodyPr>
            <a:normAutofit lnSpcReduction="10000"/>
          </a:bodyPr>
          <a:lstStyle/>
          <a:p>
            <a:r>
              <a:rPr lang="en-IN" dirty="0" smtClean="0">
                <a:latin typeface="Cambria" pitchFamily="18" charset="0"/>
              </a:rPr>
              <a:t>Quality control is significant for the following reasons</a:t>
            </a:r>
          </a:p>
          <a:p>
            <a:pPr fontAlgn="base">
              <a:buNone/>
            </a:pPr>
            <a:r>
              <a:rPr lang="en-IN" b="1" dirty="0" smtClean="0">
                <a:latin typeface="Cambria" pitchFamily="18" charset="0"/>
              </a:rPr>
              <a:t> (</a:t>
            </a:r>
            <a:r>
              <a:rPr lang="en-IN" b="1" dirty="0" err="1" smtClean="0">
                <a:latin typeface="Cambria" pitchFamily="18" charset="0"/>
              </a:rPr>
              <a:t>i</a:t>
            </a:r>
            <a:r>
              <a:rPr lang="en-IN" b="1" dirty="0" smtClean="0">
                <a:latin typeface="Cambria" pitchFamily="18" charset="0"/>
              </a:rPr>
              <a:t>)   Maximum Customer Satisfaction:</a:t>
            </a:r>
          </a:p>
          <a:p>
            <a:pPr algn="just" fontAlgn="base">
              <a:buNone/>
            </a:pPr>
            <a:r>
              <a:rPr lang="en-IN" dirty="0" smtClean="0">
                <a:latin typeface="Cambria" pitchFamily="18" charset="0"/>
              </a:rPr>
              <a:t>         Quality control minimizes complaints from customers and results in maximum customer satisfaction. It is quality that brings customers back for a second time, third time and so on. Thus quality control leads to sales maximisation; and consequently profit maximisation.</a:t>
            </a:r>
          </a:p>
          <a:p>
            <a:pPr fontAlgn="base">
              <a:buNone/>
            </a:pPr>
            <a:endParaRPr lang="en-IN" dirty="0" smtClean="0">
              <a:latin typeface="Cambria" pitchFamily="18" charset="0"/>
            </a:endParaRPr>
          </a:p>
          <a:p>
            <a:pPr fontAlgn="base">
              <a:buNone/>
            </a:pPr>
            <a:r>
              <a:rPr lang="en-IN" b="1" dirty="0" smtClean="0"/>
              <a:t>(ii)  </a:t>
            </a:r>
            <a:r>
              <a:rPr lang="en-IN" b="1" dirty="0" smtClean="0">
                <a:latin typeface="Cambria" pitchFamily="18" charset="0"/>
              </a:rPr>
              <a:t>Cost Reduction and Profit Maximization:</a:t>
            </a:r>
          </a:p>
          <a:p>
            <a:pPr algn="just" fontAlgn="base">
              <a:buNone/>
            </a:pPr>
            <a:r>
              <a:rPr lang="en-IN" dirty="0" smtClean="0">
                <a:latin typeface="Cambria" pitchFamily="18" charset="0"/>
              </a:rPr>
              <a:t>         Quality control helps in </a:t>
            </a:r>
            <a:r>
              <a:rPr lang="en-IN" u="sng" dirty="0" smtClean="0">
                <a:latin typeface="Cambria" pitchFamily="18" charset="0"/>
              </a:rPr>
              <a:t>better utilisation of productive resources</a:t>
            </a:r>
            <a:r>
              <a:rPr lang="en-IN" dirty="0" smtClean="0">
                <a:latin typeface="Cambria" pitchFamily="18" charset="0"/>
              </a:rPr>
              <a:t>; and in elimination of all sort of wastes. Thus it leads to cost reduction and profit maximisation for the enterprise.</a:t>
            </a:r>
          </a:p>
          <a:p>
            <a:pPr fontAlgn="base">
              <a:buNone/>
            </a:pPr>
            <a:endParaRPr lang="en-IN" dirty="0" smtClean="0">
              <a:latin typeface="Cambria" pitchFamily="18" charset="0"/>
            </a:endParaRPr>
          </a:p>
          <a:p>
            <a:pPr>
              <a:buNone/>
            </a:pPr>
            <a:endParaRPr lang="en-IN" dirty="0" smtClean="0">
              <a:latin typeface="Cambria" pitchFamily="18" charset="0"/>
            </a:endParaRPr>
          </a:p>
          <a:p>
            <a:endParaRPr lang="en-IN" dirty="0">
              <a:latin typeface="Cambria" pitchFamily="18" charset="0"/>
            </a:endParaRPr>
          </a:p>
        </p:txBody>
      </p:sp>
      <p:pic>
        <p:nvPicPr>
          <p:cNvPr id="10245" name="Picture 5" descr="F:\images (7).jpg"/>
          <p:cNvPicPr>
            <a:picLocks noChangeAspect="1" noChangeArrowheads="1"/>
          </p:cNvPicPr>
          <p:nvPr/>
        </p:nvPicPr>
        <p:blipFill>
          <a:blip r:embed="rId2"/>
          <a:srcRect/>
          <a:stretch>
            <a:fillRect/>
          </a:stretch>
        </p:blipFill>
        <p:spPr bwMode="auto">
          <a:xfrm>
            <a:off x="7500958" y="5786454"/>
            <a:ext cx="1104515" cy="92869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29576" cy="868346"/>
          </a:xfrm>
        </p:spPr>
        <p:txBody>
          <a:bodyPr>
            <a:noAutofit/>
          </a:bodyPr>
          <a:lstStyle/>
          <a:p>
            <a:r>
              <a:rPr lang="en-IN" sz="4000" b="1" dirty="0" smtClean="0">
                <a:solidFill>
                  <a:schemeClr val="tx1"/>
                </a:solidFill>
                <a:latin typeface="Cambria" pitchFamily="18" charset="0"/>
              </a:rPr>
              <a:t>Significance of Quality Control</a:t>
            </a:r>
            <a:endParaRPr lang="en-IN" sz="3600" dirty="0"/>
          </a:p>
        </p:txBody>
      </p:sp>
      <p:sp>
        <p:nvSpPr>
          <p:cNvPr id="3" name="Content Placeholder 2"/>
          <p:cNvSpPr>
            <a:spLocks noGrp="1"/>
          </p:cNvSpPr>
          <p:nvPr>
            <p:ph sz="quarter" idx="1"/>
          </p:nvPr>
        </p:nvSpPr>
        <p:spPr>
          <a:xfrm>
            <a:off x="428596" y="1428736"/>
            <a:ext cx="8186766" cy="5188092"/>
          </a:xfrm>
        </p:spPr>
        <p:txBody>
          <a:bodyPr/>
          <a:lstStyle/>
          <a:p>
            <a:pPr fontAlgn="base">
              <a:buNone/>
            </a:pPr>
            <a:r>
              <a:rPr lang="en-IN" b="1" dirty="0" smtClean="0"/>
              <a:t>(iii) </a:t>
            </a:r>
            <a:r>
              <a:rPr lang="en-IN" b="1" dirty="0" smtClean="0">
                <a:latin typeface="Cambria" pitchFamily="18" charset="0"/>
              </a:rPr>
              <a:t>Increase in Operational Efficiency:</a:t>
            </a:r>
          </a:p>
          <a:p>
            <a:pPr algn="just" fontAlgn="base">
              <a:buNone/>
            </a:pPr>
            <a:r>
              <a:rPr lang="en-IN" dirty="0" smtClean="0">
                <a:latin typeface="Cambria" pitchFamily="18" charset="0"/>
              </a:rPr>
              <a:t>       Quality control implies </a:t>
            </a:r>
            <a:r>
              <a:rPr lang="en-IN" u="sng" dirty="0" smtClean="0">
                <a:latin typeface="Cambria" pitchFamily="18" charset="0"/>
              </a:rPr>
              <a:t>control over quality of raw-materials, performance of men and machines </a:t>
            </a:r>
            <a:r>
              <a:rPr lang="en-IN" dirty="0" smtClean="0">
                <a:latin typeface="Cambria" pitchFamily="18" charset="0"/>
              </a:rPr>
              <a:t>etc. Thus it brings about more operational efficiency of the organisation.</a:t>
            </a:r>
          </a:p>
          <a:p>
            <a:pPr fontAlgn="base">
              <a:buNone/>
            </a:pPr>
            <a:endParaRPr lang="en-IN" b="1" dirty="0" smtClean="0">
              <a:latin typeface="Cambria" pitchFamily="18" charset="0"/>
            </a:endParaRPr>
          </a:p>
          <a:p>
            <a:pPr fontAlgn="base">
              <a:buNone/>
            </a:pPr>
            <a:r>
              <a:rPr lang="en-IN" b="1" dirty="0" smtClean="0"/>
              <a:t>(iv)</a:t>
            </a:r>
            <a:r>
              <a:rPr lang="en-IN" dirty="0" smtClean="0">
                <a:latin typeface="Cambria" pitchFamily="18" charset="0"/>
              </a:rPr>
              <a:t> </a:t>
            </a:r>
            <a:r>
              <a:rPr lang="en-IN" b="1" dirty="0" smtClean="0">
                <a:latin typeface="Cambria" pitchFamily="18" charset="0"/>
              </a:rPr>
              <a:t>Good-Will and Image of the Enterprise:</a:t>
            </a:r>
          </a:p>
          <a:p>
            <a:pPr algn="just" fontAlgn="base">
              <a:buNone/>
            </a:pPr>
            <a:r>
              <a:rPr lang="en-IN" dirty="0" smtClean="0">
                <a:latin typeface="Cambria" pitchFamily="18" charset="0"/>
              </a:rPr>
              <a:t>       Quality control </a:t>
            </a:r>
            <a:r>
              <a:rPr lang="en-IN" u="sng" dirty="0" smtClean="0">
                <a:latin typeface="Cambria" pitchFamily="18" charset="0"/>
              </a:rPr>
              <a:t>builds goodwill of the enterprise in society</a:t>
            </a:r>
            <a:r>
              <a:rPr lang="en-IN" dirty="0" smtClean="0">
                <a:latin typeface="Cambria" pitchFamily="18" charset="0"/>
              </a:rPr>
              <a:t>. It makes for an image of the enterprise in the eyes of the public, due to the quality products offered by the enterprise.</a:t>
            </a:r>
          </a:p>
          <a:p>
            <a:endParaRPr lang="en-IN" dirty="0"/>
          </a:p>
        </p:txBody>
      </p:sp>
      <p:pic>
        <p:nvPicPr>
          <p:cNvPr id="9218" name="Picture 2" descr="F:\download (2).jpg"/>
          <p:cNvPicPr>
            <a:picLocks noChangeAspect="1" noChangeArrowheads="1"/>
          </p:cNvPicPr>
          <p:nvPr/>
        </p:nvPicPr>
        <p:blipFill>
          <a:blip r:embed="rId2"/>
          <a:srcRect/>
          <a:stretch>
            <a:fillRect/>
          </a:stretch>
        </p:blipFill>
        <p:spPr bwMode="auto">
          <a:xfrm>
            <a:off x="7072330" y="5500702"/>
            <a:ext cx="1582482" cy="122875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425</TotalTime>
  <Words>817</Words>
  <Application>Microsoft Office PowerPoint</Application>
  <PresentationFormat>On-screen Show (4:3)</PresentationFormat>
  <Paragraphs>172</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Oriel</vt:lpstr>
      <vt:lpstr>Slide 1</vt:lpstr>
      <vt:lpstr>Definition of Quality</vt:lpstr>
      <vt:lpstr>Significance of quality</vt:lpstr>
      <vt:lpstr>Significance of quality</vt:lpstr>
      <vt:lpstr>Quality Control</vt:lpstr>
      <vt:lpstr>The goal of Quality Control</vt:lpstr>
      <vt:lpstr>Steps involved in quality control</vt:lpstr>
      <vt:lpstr>Significance of Quality Control</vt:lpstr>
      <vt:lpstr>Significance of Quality Control</vt:lpstr>
      <vt:lpstr>Significance of Quality Control</vt:lpstr>
      <vt:lpstr>Quality Assurance</vt:lpstr>
      <vt:lpstr>Quality Assurance</vt:lpstr>
      <vt:lpstr>Difference between QC &amp; QA</vt:lpstr>
      <vt:lpstr>Steps in Quality Assurance</vt:lpstr>
      <vt:lpstr>7 QC tools</vt:lpstr>
      <vt:lpstr>7 QC tools</vt:lpstr>
      <vt:lpstr>7 QC tools</vt:lpstr>
      <vt:lpstr>7 QC tools</vt:lpstr>
      <vt:lpstr>7 QC tools</vt:lpstr>
      <vt:lpstr>7 QC tools</vt:lpstr>
      <vt:lpstr>7 QC tools</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pradeep patil</dc:creator>
  <cp:lastModifiedBy>pradeep patil</cp:lastModifiedBy>
  <cp:revision>66</cp:revision>
  <dcterms:created xsi:type="dcterms:W3CDTF">2019-01-29T12:56:52Z</dcterms:created>
  <dcterms:modified xsi:type="dcterms:W3CDTF">2019-01-31T14:11:33Z</dcterms:modified>
</cp:coreProperties>
</file>