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339" r:id="rId2"/>
    <p:sldId id="340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0" r:id="rId13"/>
    <p:sldId id="351" r:id="rId14"/>
    <p:sldId id="353" r:id="rId15"/>
    <p:sldId id="364" r:id="rId16"/>
    <p:sldId id="365" r:id="rId17"/>
    <p:sldId id="352" r:id="rId18"/>
    <p:sldId id="354" r:id="rId19"/>
    <p:sldId id="36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75CD0-BF64-4EDA-A390-EA27F5FF7906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7654-C7C7-4BC9-B3D0-68A06137D3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26830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6B1A4-3534-4875-B1CA-60596223E4A6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E5BD45-B5A0-4654-B232-F8508C108E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8179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5BD45-B5A0-4654-B232-F8508C108E1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3085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4B2AA-1B5A-4DC9-8C33-192C3B350BED}" type="datetimeFigureOut">
              <a:rPr lang="en-GB" smtClean="0"/>
              <a:pPr/>
              <a:t>06/10/2017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D5CAB-8BF0-4EA3-BAE4-9835C852A49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Lecture Outline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90600" y="2286000"/>
            <a:ext cx="6858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6538" indent="-2365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Introduction </a:t>
            </a:r>
          </a:p>
          <a:p>
            <a:pPr marL="236538" indent="-2365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The definition of a root locus</a:t>
            </a:r>
          </a:p>
          <a:p>
            <a:pPr marL="236538" indent="-2365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Construction of root loci</a:t>
            </a:r>
          </a:p>
          <a:p>
            <a:pPr marL="236538" indent="-236538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 Closed loop stability via root locus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50149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12974"/>
          </a:xfrm>
        </p:spPr>
        <p:txBody>
          <a:bodyPr/>
          <a:lstStyle/>
          <a:p>
            <a:r>
              <a:rPr lang="en-US" dirty="0"/>
              <a:t>Angle &amp; Magnitude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In constructing the root loci angle and magnitude conditions are important. </a:t>
            </a:r>
          </a:p>
          <a:p>
            <a:pPr algn="just"/>
            <a:endParaRPr lang="en-US" sz="1000" dirty="0"/>
          </a:p>
          <a:p>
            <a:pPr algn="just"/>
            <a:r>
              <a:rPr lang="en-US" sz="2800" dirty="0" smtClean="0"/>
              <a:t>Consider the system shown in following figure.</a:t>
            </a:r>
          </a:p>
          <a:p>
            <a:pPr algn="just"/>
            <a:endParaRPr lang="en-US" sz="2800" dirty="0"/>
          </a:p>
          <a:p>
            <a:pPr algn="just"/>
            <a:endParaRPr lang="en-US" sz="2800" dirty="0" smtClean="0"/>
          </a:p>
          <a:p>
            <a:pPr algn="just"/>
            <a:endParaRPr lang="en-US" sz="2800" dirty="0" smtClean="0"/>
          </a:p>
          <a:p>
            <a:pPr algn="just"/>
            <a:endParaRPr lang="en-US" sz="2800" dirty="0"/>
          </a:p>
          <a:p>
            <a:pPr algn="just"/>
            <a:r>
              <a:rPr lang="en-US" sz="2800" dirty="0" smtClean="0"/>
              <a:t>The closed loop transfer function is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7357" y="2852936"/>
            <a:ext cx="3530127" cy="184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68328486"/>
              </p:ext>
            </p:extLst>
          </p:nvPr>
        </p:nvGraphicFramePr>
        <p:xfrm>
          <a:off x="2822539" y="5445224"/>
          <a:ext cx="2971801" cy="952500"/>
        </p:xfrm>
        <a:graphic>
          <a:graphicData uri="http://schemas.openxmlformats.org/presentationml/2006/ole">
            <p:oleObj spid="_x0000_s21658" name="Equation" r:id="rId4" imgW="1307880" imgH="41904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338080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12974"/>
          </a:xfrm>
        </p:spPr>
        <p:txBody>
          <a:bodyPr/>
          <a:lstStyle/>
          <a:p>
            <a:r>
              <a:rPr lang="en-US" dirty="0" smtClean="0"/>
              <a:t>Construction of Root Loci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The characteristic equation is obtained by setting the denominator polynomial equal to zero.  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 smtClean="0"/>
              <a:t>Or</a:t>
            </a:r>
          </a:p>
          <a:p>
            <a:pPr algn="just"/>
            <a:endParaRPr lang="en-US" sz="2800" dirty="0" smtClean="0"/>
          </a:p>
          <a:p>
            <a:pPr algn="just"/>
            <a:endParaRPr lang="en-US" sz="2800" dirty="0"/>
          </a:p>
          <a:p>
            <a:pPr algn="just"/>
            <a:r>
              <a:rPr lang="en-US" sz="2800" dirty="0" smtClean="0"/>
              <a:t>Where </a:t>
            </a:r>
            <a:r>
              <a:rPr lang="en-US" sz="2800" i="1" dirty="0" smtClean="0">
                <a:solidFill>
                  <a:srgbClr val="FF0000"/>
                </a:solidFill>
              </a:rPr>
              <a:t>G(s)H(s)</a:t>
            </a:r>
            <a:r>
              <a:rPr lang="en-US" sz="2800" dirty="0" smtClean="0"/>
              <a:t> is a ratio of polynomial in </a:t>
            </a:r>
            <a:r>
              <a:rPr lang="en-US" sz="28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/>
              <a:t>.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Since </a:t>
            </a:r>
            <a:r>
              <a:rPr lang="en-US" sz="2800" i="1" dirty="0" smtClean="0">
                <a:solidFill>
                  <a:srgbClr val="FF0000"/>
                </a:solidFill>
              </a:rPr>
              <a:t>G(s)H(s)</a:t>
            </a:r>
            <a:r>
              <a:rPr lang="en-US" sz="2800" dirty="0" smtClean="0"/>
              <a:t> is a complex quantity it can be split into angle and magnitude part.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37517824"/>
              </p:ext>
            </p:extLst>
          </p:nvPr>
        </p:nvGraphicFramePr>
        <p:xfrm>
          <a:off x="3347864" y="2276872"/>
          <a:ext cx="2394758" cy="461640"/>
        </p:xfrm>
        <a:graphic>
          <a:graphicData uri="http://schemas.openxmlformats.org/presentationml/2006/ole">
            <p:oleObj spid="_x0000_s22827" name="Equation" r:id="rId3" imgW="1054080" imgH="20304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30606628"/>
              </p:ext>
            </p:extLst>
          </p:nvPr>
        </p:nvGraphicFramePr>
        <p:xfrm>
          <a:off x="3332163" y="3141663"/>
          <a:ext cx="2135187" cy="461962"/>
        </p:xfrm>
        <a:graphic>
          <a:graphicData uri="http://schemas.openxmlformats.org/presentationml/2006/ole">
            <p:oleObj spid="_x0000_s22828" name="Equation" r:id="rId4" imgW="939600" imgH="20304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27994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12974"/>
          </a:xfrm>
        </p:spPr>
        <p:txBody>
          <a:bodyPr/>
          <a:lstStyle/>
          <a:p>
            <a:r>
              <a:rPr lang="en-US" dirty="0"/>
              <a:t>Angle &amp; Magnitude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algn="just"/>
            <a:r>
              <a:rPr lang="en-US" sz="2800" dirty="0" smtClean="0"/>
              <a:t>The angle of </a:t>
            </a:r>
            <a:r>
              <a:rPr lang="en-US" sz="2800" i="1" dirty="0" smtClean="0">
                <a:solidFill>
                  <a:srgbClr val="FF0000"/>
                </a:solidFill>
              </a:rPr>
              <a:t>G(s)H(s)=-1</a:t>
            </a:r>
            <a:r>
              <a:rPr lang="en-US" sz="2800" dirty="0" smtClean="0"/>
              <a:t> is</a:t>
            </a:r>
          </a:p>
          <a:p>
            <a:pPr algn="just"/>
            <a:endParaRPr lang="en-US" sz="2800" dirty="0"/>
          </a:p>
          <a:p>
            <a:pPr algn="just"/>
            <a:endParaRPr lang="en-US" sz="2800" dirty="0" smtClean="0"/>
          </a:p>
          <a:p>
            <a:pPr algn="just"/>
            <a:endParaRPr lang="en-US" sz="2800" dirty="0"/>
          </a:p>
          <a:p>
            <a:pPr algn="just"/>
            <a:r>
              <a:rPr lang="en-US" sz="2800" dirty="0" smtClean="0"/>
              <a:t>Where </a:t>
            </a:r>
            <a:r>
              <a:rPr lang="en-US" sz="2800" i="1" dirty="0" smtClean="0"/>
              <a:t>k</a:t>
            </a:r>
            <a:r>
              <a:rPr lang="en-US" sz="2800" dirty="0" smtClean="0"/>
              <a:t>=1,2,3…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 smtClean="0"/>
              <a:t>The magnitude of </a:t>
            </a:r>
            <a:r>
              <a:rPr lang="en-US" sz="2800" i="1" dirty="0">
                <a:solidFill>
                  <a:srgbClr val="FF0000"/>
                </a:solidFill>
              </a:rPr>
              <a:t>G(s)H(s)=-1</a:t>
            </a:r>
            <a:r>
              <a:rPr lang="en-US" sz="2800" dirty="0"/>
              <a:t> is</a:t>
            </a:r>
            <a:endParaRPr lang="en-US" sz="2800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79890090"/>
              </p:ext>
            </p:extLst>
          </p:nvPr>
        </p:nvGraphicFramePr>
        <p:xfrm>
          <a:off x="2555776" y="1844824"/>
          <a:ext cx="3952875" cy="1039812"/>
        </p:xfrm>
        <a:graphic>
          <a:graphicData uri="http://schemas.openxmlformats.org/presentationml/2006/ole">
            <p:oleObj spid="_x0000_s23834" name="Equation" r:id="rId3" imgW="1739880" imgH="4572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42891905"/>
              </p:ext>
            </p:extLst>
          </p:nvPr>
        </p:nvGraphicFramePr>
        <p:xfrm>
          <a:off x="3494088" y="4884738"/>
          <a:ext cx="2365375" cy="1155700"/>
        </p:xfrm>
        <a:graphic>
          <a:graphicData uri="http://schemas.openxmlformats.org/presentationml/2006/ole">
            <p:oleObj spid="_x0000_s23835" name="Equation" r:id="rId4" imgW="1041120" imgH="50796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564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8958"/>
          </a:xfrm>
        </p:spPr>
        <p:txBody>
          <a:bodyPr/>
          <a:lstStyle/>
          <a:p>
            <a:r>
              <a:rPr lang="en-US" dirty="0" smtClean="0"/>
              <a:t>Angle &amp; Magnitude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229600" cy="5616624"/>
          </a:xfrm>
        </p:spPr>
        <p:txBody>
          <a:bodyPr>
            <a:normAutofit/>
          </a:bodyPr>
          <a:lstStyle/>
          <a:p>
            <a:r>
              <a:rPr lang="en-US" dirty="0" smtClean="0"/>
              <a:t>Angle Condition</a:t>
            </a:r>
          </a:p>
          <a:p>
            <a:endParaRPr lang="en-US" dirty="0"/>
          </a:p>
          <a:p>
            <a:r>
              <a:rPr lang="en-US" dirty="0" smtClean="0"/>
              <a:t>Magnitude Condition</a:t>
            </a:r>
          </a:p>
          <a:p>
            <a:endParaRPr lang="en-US" dirty="0"/>
          </a:p>
          <a:p>
            <a:pPr algn="just"/>
            <a:endParaRPr lang="en-US" sz="1200" dirty="0" smtClean="0"/>
          </a:p>
          <a:p>
            <a:pPr algn="just"/>
            <a:r>
              <a:rPr lang="en-US" sz="2800" dirty="0" smtClean="0"/>
              <a:t>The </a:t>
            </a:r>
            <a:r>
              <a:rPr lang="en-US" sz="2800" dirty="0"/>
              <a:t>values of </a:t>
            </a:r>
            <a:r>
              <a:rPr lang="en-US" sz="2800" dirty="0">
                <a:solidFill>
                  <a:srgbClr val="FF0000"/>
                </a:solidFill>
              </a:rPr>
              <a:t>s</a:t>
            </a:r>
            <a:r>
              <a:rPr lang="en-US" sz="2800" dirty="0"/>
              <a:t> that fulfill both the angle and magnitude conditions are the roots </a:t>
            </a:r>
            <a:r>
              <a:rPr lang="en-US" sz="2800" dirty="0" smtClean="0"/>
              <a:t>of the </a:t>
            </a:r>
            <a:r>
              <a:rPr lang="en-US" sz="2800" dirty="0"/>
              <a:t>characteristic equation, or the closed-loop poles. </a:t>
            </a:r>
            <a:endParaRPr lang="en-US" sz="2800" dirty="0" smtClean="0"/>
          </a:p>
          <a:p>
            <a:pPr algn="just"/>
            <a:endParaRPr lang="en-US" sz="2000" dirty="0" smtClean="0"/>
          </a:p>
          <a:p>
            <a:pPr algn="just"/>
            <a:r>
              <a:rPr lang="en-US" sz="2800" dirty="0" smtClean="0"/>
              <a:t>A </a:t>
            </a:r>
            <a:r>
              <a:rPr lang="en-US" sz="2800" dirty="0"/>
              <a:t>locus of the points in </a:t>
            </a:r>
            <a:r>
              <a:rPr lang="en-US" sz="2800" dirty="0" smtClean="0"/>
              <a:t>the complex </a:t>
            </a:r>
            <a:r>
              <a:rPr lang="en-US" sz="2800" dirty="0"/>
              <a:t>plane satisfying the angle condition alone is the root locus.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31058603"/>
              </p:ext>
            </p:extLst>
          </p:nvPr>
        </p:nvGraphicFramePr>
        <p:xfrm>
          <a:off x="1403648" y="1700808"/>
          <a:ext cx="6088063" cy="520700"/>
        </p:xfrm>
        <a:graphic>
          <a:graphicData uri="http://schemas.openxmlformats.org/presentationml/2006/ole">
            <p:oleObj spid="_x0000_s24844" name="Equation" r:id="rId3" imgW="2679480" imgH="2286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54149322"/>
              </p:ext>
            </p:extLst>
          </p:nvPr>
        </p:nvGraphicFramePr>
        <p:xfrm>
          <a:off x="3275856" y="2924944"/>
          <a:ext cx="2019300" cy="577850"/>
        </p:xfrm>
        <a:graphic>
          <a:graphicData uri="http://schemas.openxmlformats.org/presentationml/2006/ole">
            <p:oleObj spid="_x0000_s24845" name="Equation" r:id="rId4" imgW="888840" imgH="25380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32145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96950"/>
          </a:xfrm>
        </p:spPr>
        <p:txBody>
          <a:bodyPr>
            <a:normAutofit fontScale="90000"/>
          </a:bodyPr>
          <a:lstStyle/>
          <a:p>
            <a:r>
              <a:rPr lang="en-US" sz="3800" dirty="0" smtClean="0"/>
              <a:t>Angle and Magnitude Conditions (Graphically)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435280" cy="4525963"/>
          </a:xfrm>
        </p:spPr>
        <p:txBody>
          <a:bodyPr>
            <a:normAutofit/>
          </a:bodyPr>
          <a:lstStyle/>
          <a:p>
            <a:pPr algn="just"/>
            <a:r>
              <a:rPr lang="en-US" sz="2600" dirty="0" smtClean="0"/>
              <a:t>To apply Angle and magnitude conditions graphically we must first draw the poles and zeros of </a:t>
            </a:r>
            <a:r>
              <a:rPr lang="en-US" sz="2600" dirty="0" smtClean="0">
                <a:solidFill>
                  <a:srgbClr val="FF0000"/>
                </a:solidFill>
              </a:rPr>
              <a:t>G(s)H(s)</a:t>
            </a:r>
            <a:r>
              <a:rPr lang="en-US" sz="2600" dirty="0" smtClean="0"/>
              <a:t> in s-plane.</a:t>
            </a:r>
          </a:p>
          <a:p>
            <a:pPr algn="just"/>
            <a:endParaRPr lang="en-US" sz="2600" dirty="0"/>
          </a:p>
          <a:p>
            <a:pPr algn="just"/>
            <a:r>
              <a:rPr lang="en-US" sz="2600" dirty="0" smtClean="0"/>
              <a:t>For example if </a:t>
            </a:r>
            <a:r>
              <a:rPr lang="en-US" sz="2600" dirty="0" smtClean="0">
                <a:solidFill>
                  <a:srgbClr val="FF0000"/>
                </a:solidFill>
              </a:rPr>
              <a:t>G(s)H(s)</a:t>
            </a:r>
            <a:r>
              <a:rPr lang="en-US" sz="2600" dirty="0" smtClean="0"/>
              <a:t> is given by</a:t>
            </a:r>
            <a:endParaRPr lang="en-US" sz="26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19081305"/>
              </p:ext>
            </p:extLst>
          </p:nvPr>
        </p:nvGraphicFramePr>
        <p:xfrm>
          <a:off x="539552" y="3705554"/>
          <a:ext cx="3749675" cy="952500"/>
        </p:xfrm>
        <a:graphic>
          <a:graphicData uri="http://schemas.openxmlformats.org/presentationml/2006/ole">
            <p:oleObj spid="_x0000_s26743" name="Equation" r:id="rId3" imgW="1650960" imgH="419040" progId="Equation.3">
              <p:embed/>
            </p:oleObj>
          </a:graphicData>
        </a:graphic>
      </p:graphicFrame>
      <p:pic>
        <p:nvPicPr>
          <p:cNvPr id="26700" name="Picture 7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728" t="12104" r="8264" b="4847"/>
          <a:stretch/>
        </p:blipFill>
        <p:spPr bwMode="auto">
          <a:xfrm>
            <a:off x="4572000" y="3024315"/>
            <a:ext cx="4464496" cy="3334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5077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96950"/>
          </a:xfrm>
        </p:spPr>
        <p:txBody>
          <a:bodyPr>
            <a:normAutofit fontScale="90000"/>
          </a:bodyPr>
          <a:lstStyle/>
          <a:p>
            <a:r>
              <a:rPr lang="en-US" sz="3800" dirty="0" smtClean="0"/>
              <a:t>Angle and Magnitude Conditions (Graphically)</a:t>
            </a:r>
            <a:endParaRPr lang="en-US" sz="3800" dirty="0"/>
          </a:p>
        </p:txBody>
      </p:sp>
      <p:pic>
        <p:nvPicPr>
          <p:cNvPr id="26700" name="Picture 7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728" t="12104" r="8264" b="4847"/>
          <a:stretch/>
        </p:blipFill>
        <p:spPr bwMode="auto">
          <a:xfrm>
            <a:off x="899592" y="1057164"/>
            <a:ext cx="7344816" cy="5612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466076" y="1403484"/>
            <a:ext cx="306494" cy="460772"/>
            <a:chOff x="4466076" y="1403484"/>
            <a:chExt cx="306494" cy="460772"/>
          </a:xfrm>
        </p:grpSpPr>
        <p:sp>
          <p:nvSpPr>
            <p:cNvPr id="5" name="Oval 4"/>
            <p:cNvSpPr/>
            <p:nvPr/>
          </p:nvSpPr>
          <p:spPr>
            <a:xfrm>
              <a:off x="4572000" y="1772816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66076" y="140348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p</a:t>
              </a:r>
              <a:endParaRPr lang="en-US" i="1" dirty="0"/>
            </a:p>
          </p:txBody>
        </p:sp>
      </p:grpSp>
      <p:cxnSp>
        <p:nvCxnSpPr>
          <p:cNvPr id="15" name="Straight Connector 14"/>
          <p:cNvCxnSpPr/>
          <p:nvPr/>
        </p:nvCxnSpPr>
        <p:spPr>
          <a:xfrm flipV="1">
            <a:off x="1374152" y="1836117"/>
            <a:ext cx="3246401" cy="18661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5" idx="3"/>
          </p:cNvCxnSpPr>
          <p:nvPr/>
        </p:nvCxnSpPr>
        <p:spPr>
          <a:xfrm flipV="1">
            <a:off x="2997352" y="1850865"/>
            <a:ext cx="1588039" cy="18514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5" idx="4"/>
          </p:cNvCxnSpPr>
          <p:nvPr/>
        </p:nvCxnSpPr>
        <p:spPr>
          <a:xfrm flipH="1" flipV="1">
            <a:off x="4617720" y="1864256"/>
            <a:ext cx="1826488" cy="1838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5" idx="5"/>
          </p:cNvCxnSpPr>
          <p:nvPr/>
        </p:nvCxnSpPr>
        <p:spPr>
          <a:xfrm flipH="1" flipV="1">
            <a:off x="4650049" y="1850865"/>
            <a:ext cx="3522351" cy="18514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172400" y="3702284"/>
            <a:ext cx="2796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1513356" y="3331706"/>
            <a:ext cx="899245" cy="411382"/>
            <a:chOff x="1513356" y="3331706"/>
            <a:chExt cx="899245" cy="411382"/>
          </a:xfrm>
        </p:grpSpPr>
        <p:sp>
          <p:nvSpPr>
            <p:cNvPr id="23" name="Arc 22"/>
            <p:cNvSpPr/>
            <p:nvPr/>
          </p:nvSpPr>
          <p:spPr>
            <a:xfrm rot="1317543">
              <a:off x="1513356" y="3472364"/>
              <a:ext cx="479372" cy="270724"/>
            </a:xfrm>
            <a:prstGeom prst="arc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25957" y="3331706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θ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</p:grpSp>
      <p:grpSp>
        <p:nvGrpSpPr>
          <p:cNvPr id="26688" name="Group 26687"/>
          <p:cNvGrpSpPr/>
          <p:nvPr/>
        </p:nvGrpSpPr>
        <p:grpSpPr>
          <a:xfrm>
            <a:off x="2962269" y="3336439"/>
            <a:ext cx="899245" cy="373713"/>
            <a:chOff x="2962269" y="3336439"/>
            <a:chExt cx="899245" cy="373713"/>
          </a:xfrm>
        </p:grpSpPr>
        <p:sp>
          <p:nvSpPr>
            <p:cNvPr id="25" name="Arc 24"/>
            <p:cNvSpPr/>
            <p:nvPr/>
          </p:nvSpPr>
          <p:spPr>
            <a:xfrm rot="1317543">
              <a:off x="2962269" y="3439428"/>
              <a:ext cx="479372" cy="270724"/>
            </a:xfrm>
            <a:prstGeom prst="arc">
              <a:avLst/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74870" y="3336439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θ</a:t>
              </a:r>
              <a:r>
                <a:rPr lang="en-US" baseline="-25000" dirty="0"/>
                <a:t>2</a:t>
              </a:r>
            </a:p>
          </p:txBody>
        </p:sp>
      </p:grpSp>
      <p:grpSp>
        <p:nvGrpSpPr>
          <p:cNvPr id="26689" name="Group 26688"/>
          <p:cNvGrpSpPr/>
          <p:nvPr/>
        </p:nvGrpSpPr>
        <p:grpSpPr>
          <a:xfrm>
            <a:off x="6131751" y="3361569"/>
            <a:ext cx="987781" cy="369332"/>
            <a:chOff x="6131751" y="3361569"/>
            <a:chExt cx="987781" cy="369332"/>
          </a:xfrm>
        </p:grpSpPr>
        <p:sp>
          <p:nvSpPr>
            <p:cNvPr id="26" name="Arc 25"/>
            <p:cNvSpPr/>
            <p:nvPr/>
          </p:nvSpPr>
          <p:spPr>
            <a:xfrm rot="1317543">
              <a:off x="6131751" y="3363500"/>
              <a:ext cx="573263" cy="365470"/>
            </a:xfrm>
            <a:prstGeom prst="arc">
              <a:avLst>
                <a:gd name="adj1" fmla="val 11550918"/>
                <a:gd name="adj2" fmla="val 0"/>
              </a:avLst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705636" y="3361569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ɸ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</p:grpSp>
      <p:grpSp>
        <p:nvGrpSpPr>
          <p:cNvPr id="26690" name="Group 26689"/>
          <p:cNvGrpSpPr/>
          <p:nvPr/>
        </p:nvGrpSpPr>
        <p:grpSpPr>
          <a:xfrm>
            <a:off x="7777739" y="3315047"/>
            <a:ext cx="1000221" cy="623621"/>
            <a:chOff x="7777739" y="3315047"/>
            <a:chExt cx="1000221" cy="623621"/>
          </a:xfrm>
        </p:grpSpPr>
        <p:sp>
          <p:nvSpPr>
            <p:cNvPr id="27" name="Arc 26"/>
            <p:cNvSpPr/>
            <p:nvPr/>
          </p:nvSpPr>
          <p:spPr>
            <a:xfrm rot="1317543">
              <a:off x="7777739" y="3315047"/>
              <a:ext cx="548048" cy="623621"/>
            </a:xfrm>
            <a:prstGeom prst="arc">
              <a:avLst>
                <a:gd name="adj1" fmla="val 11550918"/>
                <a:gd name="adj2" fmla="val 0"/>
              </a:avLst>
            </a:prstGeom>
            <a:ln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391316" y="3325543"/>
              <a:ext cx="386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θ</a:t>
              </a:r>
              <a:r>
                <a:rPr lang="en-US" baseline="-25000" dirty="0"/>
                <a:t>3</a:t>
              </a:r>
            </a:p>
          </p:txBody>
        </p:sp>
      </p:grpSp>
      <p:graphicFrame>
        <p:nvGraphicFramePr>
          <p:cNvPr id="26691" name="Object 266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55851084"/>
              </p:ext>
            </p:extLst>
          </p:nvPr>
        </p:nvGraphicFramePr>
        <p:xfrm>
          <a:off x="2383447" y="4221088"/>
          <a:ext cx="4529137" cy="635000"/>
        </p:xfrm>
        <a:graphic>
          <a:graphicData uri="http://schemas.openxmlformats.org/presentationml/2006/ole">
            <p:oleObj spid="_x0000_s33818" name="Equation" r:id="rId4" imgW="1993680" imgH="279360" progId="Equation.3">
              <p:embed/>
            </p:oleObj>
          </a:graphicData>
        </a:graphic>
      </p:graphicFrame>
      <p:sp>
        <p:nvSpPr>
          <p:cNvPr id="26692" name="Rectangle 26691"/>
          <p:cNvSpPr/>
          <p:nvPr/>
        </p:nvSpPr>
        <p:spPr>
          <a:xfrm>
            <a:off x="1403648" y="5013176"/>
            <a:ext cx="65716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US" sz="2200" dirty="0" smtClean="0"/>
              <a:t>If angle of </a:t>
            </a:r>
            <a:r>
              <a:rPr lang="en-US" sz="2200" dirty="0" smtClean="0">
                <a:solidFill>
                  <a:srgbClr val="FF0000"/>
                </a:solidFill>
              </a:rPr>
              <a:t>G(s)H(s</a:t>
            </a:r>
            <a:r>
              <a:rPr lang="en-US" sz="2200" dirty="0">
                <a:solidFill>
                  <a:srgbClr val="FF0000"/>
                </a:solidFill>
              </a:rPr>
              <a:t>)</a:t>
            </a:r>
            <a:r>
              <a:rPr lang="en-US" sz="2200" dirty="0"/>
              <a:t> </a:t>
            </a:r>
            <a:r>
              <a:rPr lang="en-US" sz="2200" dirty="0" smtClean="0"/>
              <a:t>at </a:t>
            </a:r>
            <a:r>
              <a:rPr lang="en-US" sz="2200" i="1" dirty="0" smtClean="0">
                <a:solidFill>
                  <a:srgbClr val="FF0000"/>
                </a:solidFill>
              </a:rPr>
              <a:t>s=p</a:t>
            </a:r>
            <a:r>
              <a:rPr lang="en-US" sz="2200" dirty="0" smtClean="0"/>
              <a:t> is equal to  ±180</a:t>
            </a:r>
            <a:r>
              <a:rPr lang="en-US" sz="2200" baseline="30000" dirty="0" smtClean="0"/>
              <a:t>o</a:t>
            </a:r>
            <a:r>
              <a:rPr lang="en-US" sz="2200" dirty="0" smtClean="0"/>
              <a:t>(2k+1) the point p is on root locus.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148229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9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9695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Angle and Magnitude Conditions graphically</a:t>
            </a:r>
            <a:endParaRPr lang="en-US" sz="3800" dirty="0"/>
          </a:p>
        </p:txBody>
      </p:sp>
      <p:pic>
        <p:nvPicPr>
          <p:cNvPr id="26700" name="Picture 7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728" t="12104" r="8264" b="4847"/>
          <a:stretch/>
        </p:blipFill>
        <p:spPr bwMode="auto">
          <a:xfrm>
            <a:off x="899592" y="1057164"/>
            <a:ext cx="7344816" cy="5612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466076" y="1403484"/>
            <a:ext cx="306494" cy="460772"/>
            <a:chOff x="4466076" y="1403484"/>
            <a:chExt cx="306494" cy="460772"/>
          </a:xfrm>
        </p:grpSpPr>
        <p:sp>
          <p:nvSpPr>
            <p:cNvPr id="5" name="Oval 4"/>
            <p:cNvSpPr/>
            <p:nvPr/>
          </p:nvSpPr>
          <p:spPr>
            <a:xfrm>
              <a:off x="4572000" y="1772816"/>
              <a:ext cx="91440" cy="914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66076" y="140348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p</a:t>
              </a:r>
              <a:endParaRPr lang="en-US" i="1" dirty="0"/>
            </a:p>
          </p:txBody>
        </p:sp>
      </p:grpSp>
      <p:cxnSp>
        <p:nvCxnSpPr>
          <p:cNvPr id="15" name="Straight Connector 14"/>
          <p:cNvCxnSpPr/>
          <p:nvPr/>
        </p:nvCxnSpPr>
        <p:spPr>
          <a:xfrm flipV="1">
            <a:off x="1374152" y="1836117"/>
            <a:ext cx="3246401" cy="18661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5" idx="3"/>
          </p:cNvCxnSpPr>
          <p:nvPr/>
        </p:nvCxnSpPr>
        <p:spPr>
          <a:xfrm flipV="1">
            <a:off x="2997352" y="1850865"/>
            <a:ext cx="1588039" cy="18514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5" idx="4"/>
          </p:cNvCxnSpPr>
          <p:nvPr/>
        </p:nvCxnSpPr>
        <p:spPr>
          <a:xfrm flipH="1" flipV="1">
            <a:off x="4617720" y="1864256"/>
            <a:ext cx="1826488" cy="1838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5" idx="5"/>
          </p:cNvCxnSpPr>
          <p:nvPr/>
        </p:nvCxnSpPr>
        <p:spPr>
          <a:xfrm flipH="1" flipV="1">
            <a:off x="4650049" y="1850865"/>
            <a:ext cx="3522351" cy="18514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172400" y="3702284"/>
            <a:ext cx="2796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691" name="Object 266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69879227"/>
              </p:ext>
            </p:extLst>
          </p:nvPr>
        </p:nvGraphicFramePr>
        <p:xfrm>
          <a:off x="1616432" y="4365104"/>
          <a:ext cx="6312275" cy="1102800"/>
        </p:xfrm>
        <a:graphic>
          <a:graphicData uri="http://schemas.openxmlformats.org/presentationml/2006/ole">
            <p:oleObj spid="_x0000_s34835" name="Equation" r:id="rId4" imgW="2984400" imgH="520560" progId="Equation.3">
              <p:embed/>
            </p:oleObj>
          </a:graphicData>
        </a:graphic>
      </p:graphicFrame>
      <p:sp>
        <p:nvSpPr>
          <p:cNvPr id="34" name="Rectangle 33"/>
          <p:cNvSpPr/>
          <p:nvPr/>
        </p:nvSpPr>
        <p:spPr>
          <a:xfrm>
            <a:off x="7092280" y="2796113"/>
            <a:ext cx="7116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/>
              <a:t>B</a:t>
            </a:r>
            <a:r>
              <a:rPr lang="en-US" sz="2200" baseline="-25000" dirty="0" smtClean="0"/>
              <a:t>1</a:t>
            </a:r>
            <a:endParaRPr lang="en-US" sz="2200" baseline="-25000" dirty="0"/>
          </a:p>
        </p:txBody>
      </p:sp>
      <p:sp>
        <p:nvSpPr>
          <p:cNvPr id="35" name="Rectangle 34"/>
          <p:cNvSpPr/>
          <p:nvPr/>
        </p:nvSpPr>
        <p:spPr>
          <a:xfrm>
            <a:off x="5228456" y="2928974"/>
            <a:ext cx="7116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/>
              <a:t>A</a:t>
            </a:r>
            <a:endParaRPr lang="en-US" sz="2200" dirty="0"/>
          </a:p>
        </p:txBody>
      </p:sp>
      <p:sp>
        <p:nvSpPr>
          <p:cNvPr id="36" name="Rectangle 35"/>
          <p:cNvSpPr/>
          <p:nvPr/>
        </p:nvSpPr>
        <p:spPr>
          <a:xfrm>
            <a:off x="3364344" y="2937767"/>
            <a:ext cx="7116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/>
              <a:t>B</a:t>
            </a:r>
            <a:r>
              <a:rPr lang="en-US" sz="2200" baseline="-25000" dirty="0"/>
              <a:t>2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374152" y="2948513"/>
            <a:ext cx="71169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/>
              <a:t>B</a:t>
            </a:r>
            <a:r>
              <a:rPr lang="en-US" sz="2200" baseline="-25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="" val="185911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96950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Angle and Magnitude Conditions </a:t>
            </a:r>
            <a:r>
              <a:rPr lang="en-US" sz="3800" dirty="0" smtClean="0"/>
              <a:t>(Graphically)</a:t>
            </a:r>
            <a:endParaRPr lang="en-US" sz="38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5976664" cy="972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74" y="2084837"/>
            <a:ext cx="4191067" cy="4414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0050" y="3501008"/>
            <a:ext cx="493395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5488" y="4292287"/>
            <a:ext cx="43919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Where </a:t>
            </a:r>
            <a:r>
              <a:rPr lang="en-US" sz="2200" i="1" dirty="0" smtClean="0">
                <a:solidFill>
                  <a:srgbClr val="FF0000"/>
                </a:solidFill>
              </a:rPr>
              <a:t>ɸ</a:t>
            </a:r>
            <a:r>
              <a:rPr lang="en-US" sz="2200" baseline="-25000" dirty="0" smtClean="0">
                <a:solidFill>
                  <a:srgbClr val="FF0000"/>
                </a:solidFill>
              </a:rPr>
              <a:t>1</a:t>
            </a:r>
            <a:r>
              <a:rPr lang="en-US" sz="2200" dirty="0" smtClean="0"/>
              <a:t>, </a:t>
            </a:r>
            <a:r>
              <a:rPr lang="el-GR" sz="2200" dirty="0" smtClean="0">
                <a:solidFill>
                  <a:srgbClr val="FF0000"/>
                </a:solidFill>
              </a:rPr>
              <a:t>θ</a:t>
            </a:r>
            <a:r>
              <a:rPr lang="en-US" sz="2200" i="1" baseline="-25000" dirty="0" smtClean="0">
                <a:solidFill>
                  <a:srgbClr val="FF0000"/>
                </a:solidFill>
              </a:rPr>
              <a:t>1</a:t>
            </a:r>
            <a:r>
              <a:rPr lang="en-US" sz="2200" dirty="0" smtClean="0"/>
              <a:t>, </a:t>
            </a:r>
            <a:r>
              <a:rPr lang="el-GR" sz="2200" dirty="0" smtClean="0">
                <a:solidFill>
                  <a:srgbClr val="FF0000"/>
                </a:solidFill>
              </a:rPr>
              <a:t>θ</a:t>
            </a:r>
            <a:r>
              <a:rPr lang="en-US" sz="2200" i="1" baseline="-25000" dirty="0" smtClean="0">
                <a:solidFill>
                  <a:srgbClr val="FF0000"/>
                </a:solidFill>
              </a:rPr>
              <a:t>2</a:t>
            </a:r>
            <a:r>
              <a:rPr lang="en-US" sz="2200" dirty="0" smtClean="0"/>
              <a:t>, </a:t>
            </a:r>
            <a:r>
              <a:rPr lang="el-GR" sz="2200" dirty="0" smtClean="0">
                <a:solidFill>
                  <a:srgbClr val="FF0000"/>
                </a:solidFill>
              </a:rPr>
              <a:t>θ</a:t>
            </a:r>
            <a:r>
              <a:rPr lang="en-US" sz="2200" i="1" baseline="-25000" dirty="0" smtClean="0">
                <a:solidFill>
                  <a:srgbClr val="FF0000"/>
                </a:solidFill>
              </a:rPr>
              <a:t>3</a:t>
            </a:r>
            <a:r>
              <a:rPr lang="en-US" sz="2200" dirty="0" smtClean="0"/>
              <a:t>, and </a:t>
            </a:r>
            <a:r>
              <a:rPr lang="el-GR" sz="2200" dirty="0" smtClean="0">
                <a:solidFill>
                  <a:srgbClr val="FF0000"/>
                </a:solidFill>
              </a:rPr>
              <a:t>θ</a:t>
            </a:r>
            <a:r>
              <a:rPr lang="en-US" sz="2200" i="1" baseline="-25000" dirty="0" smtClean="0">
                <a:solidFill>
                  <a:srgbClr val="FF0000"/>
                </a:solidFill>
              </a:rPr>
              <a:t>4</a:t>
            </a:r>
            <a:r>
              <a:rPr lang="en-US" sz="2200" dirty="0" smtClean="0"/>
              <a:t> are measured in counter clockwise direction.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4232241" y="2714263"/>
            <a:ext cx="25392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Angle condition</a:t>
            </a:r>
            <a:endParaRPr lang="en-US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507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856984" cy="796950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Angle and Magnitude Conditions </a:t>
            </a:r>
            <a:r>
              <a:rPr lang="en-US" sz="3800" dirty="0" smtClean="0"/>
              <a:t>(Graphically)</a:t>
            </a:r>
            <a:endParaRPr lang="en-US" sz="38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6170" y="794944"/>
            <a:ext cx="5976664" cy="972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54659"/>
            <a:ext cx="4464496" cy="470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4516740"/>
            <a:ext cx="43919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Where </a:t>
            </a:r>
            <a:r>
              <a:rPr lang="en-US" sz="2200" i="1" dirty="0" smtClean="0">
                <a:solidFill>
                  <a:srgbClr val="FF0000"/>
                </a:solidFill>
              </a:rPr>
              <a:t>B</a:t>
            </a:r>
            <a:r>
              <a:rPr lang="en-US" sz="2200" baseline="-25000" dirty="0" smtClean="0">
                <a:solidFill>
                  <a:srgbClr val="FF0000"/>
                </a:solidFill>
              </a:rPr>
              <a:t>1</a:t>
            </a:r>
            <a:r>
              <a:rPr lang="en-US" sz="2200" dirty="0" smtClean="0"/>
              <a:t>, </a:t>
            </a:r>
            <a:r>
              <a:rPr lang="en-US" sz="2200" dirty="0" smtClean="0">
                <a:solidFill>
                  <a:srgbClr val="FF0000"/>
                </a:solidFill>
              </a:rPr>
              <a:t>A</a:t>
            </a:r>
            <a:r>
              <a:rPr lang="en-US" sz="2200" i="1" baseline="-25000" dirty="0" smtClean="0">
                <a:solidFill>
                  <a:srgbClr val="FF0000"/>
                </a:solidFill>
              </a:rPr>
              <a:t>1</a:t>
            </a:r>
            <a:r>
              <a:rPr lang="en-US" sz="2200" dirty="0" smtClean="0"/>
              <a:t>, </a:t>
            </a:r>
            <a:r>
              <a:rPr lang="en-US" sz="2200" dirty="0" smtClean="0">
                <a:solidFill>
                  <a:srgbClr val="FF0000"/>
                </a:solidFill>
              </a:rPr>
              <a:t>A</a:t>
            </a:r>
            <a:r>
              <a:rPr lang="en-US" sz="2200" i="1" baseline="-25000" dirty="0" smtClean="0">
                <a:solidFill>
                  <a:srgbClr val="FF0000"/>
                </a:solidFill>
              </a:rPr>
              <a:t>2</a:t>
            </a:r>
            <a:r>
              <a:rPr lang="en-US" sz="2200" dirty="0" smtClean="0"/>
              <a:t>, </a:t>
            </a:r>
            <a:r>
              <a:rPr lang="en-US" sz="2200" dirty="0" smtClean="0">
                <a:solidFill>
                  <a:srgbClr val="FF0000"/>
                </a:solidFill>
              </a:rPr>
              <a:t>A</a:t>
            </a:r>
            <a:r>
              <a:rPr lang="en-US" sz="2200" i="1" baseline="-25000" dirty="0" smtClean="0">
                <a:solidFill>
                  <a:srgbClr val="FF0000"/>
                </a:solidFill>
              </a:rPr>
              <a:t>3</a:t>
            </a:r>
            <a:r>
              <a:rPr lang="en-US" sz="2200" dirty="0" smtClean="0"/>
              <a:t>, and </a:t>
            </a:r>
            <a:r>
              <a:rPr lang="en-US" sz="2200" dirty="0" smtClean="0">
                <a:solidFill>
                  <a:srgbClr val="FF0000"/>
                </a:solidFill>
              </a:rPr>
              <a:t>A</a:t>
            </a:r>
            <a:r>
              <a:rPr lang="en-US" sz="2200" i="1" baseline="-25000" dirty="0" smtClean="0">
                <a:solidFill>
                  <a:srgbClr val="FF0000"/>
                </a:solidFill>
              </a:rPr>
              <a:t>4</a:t>
            </a:r>
            <a:r>
              <a:rPr lang="en-US" sz="2200" dirty="0" smtClean="0"/>
              <a:t> are the magnitudes of the complex quantities </a:t>
            </a:r>
            <a:r>
              <a:rPr lang="en-US" sz="2200" i="1" dirty="0" smtClean="0">
                <a:solidFill>
                  <a:srgbClr val="FF0000"/>
                </a:solidFill>
              </a:rPr>
              <a:t>s+p</a:t>
            </a:r>
            <a:r>
              <a:rPr lang="en-US" sz="2200" i="1" baseline="-25000" dirty="0" smtClean="0">
                <a:solidFill>
                  <a:srgbClr val="FF0000"/>
                </a:solidFill>
              </a:rPr>
              <a:t>1</a:t>
            </a:r>
            <a:r>
              <a:rPr lang="en-US" sz="2200" dirty="0" smtClean="0"/>
              <a:t>, </a:t>
            </a:r>
            <a:r>
              <a:rPr lang="en-US" sz="2200" i="1" dirty="0" smtClean="0">
                <a:solidFill>
                  <a:srgbClr val="FF0000"/>
                </a:solidFill>
              </a:rPr>
              <a:t>s+p</a:t>
            </a:r>
            <a:r>
              <a:rPr lang="en-US" sz="2200" i="1" baseline="-25000" dirty="0" smtClean="0">
                <a:solidFill>
                  <a:srgbClr val="FF0000"/>
                </a:solidFill>
              </a:rPr>
              <a:t>2</a:t>
            </a:r>
            <a:r>
              <a:rPr lang="en-US" sz="2200" dirty="0" smtClean="0"/>
              <a:t>…..</a:t>
            </a:r>
            <a:endParaRPr lang="en-US" sz="22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5590" y="3224043"/>
            <a:ext cx="3147244" cy="720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65911" y="2493596"/>
            <a:ext cx="29320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Magnitude Condition</a:t>
            </a:r>
            <a:endParaRPr lang="en-US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704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Thank you….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124744"/>
            <a:ext cx="9108504" cy="5616624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Consider a unity feedback control system shown below.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open loop transfer function </a:t>
            </a:r>
            <a:r>
              <a:rPr lang="en-US" i="1" dirty="0" smtClean="0">
                <a:solidFill>
                  <a:srgbClr val="FF0000"/>
                </a:solidFill>
              </a:rPr>
              <a:t>G(s)</a:t>
            </a:r>
            <a:r>
              <a:rPr lang="en-US" dirty="0" smtClean="0"/>
              <a:t> of the system is </a:t>
            </a:r>
          </a:p>
          <a:p>
            <a:pPr algn="just"/>
            <a:endParaRPr lang="en-US" sz="2000" dirty="0"/>
          </a:p>
          <a:p>
            <a:pPr algn="just"/>
            <a:r>
              <a:rPr lang="en-US" dirty="0" smtClean="0"/>
              <a:t>And the closed transfer function is </a:t>
            </a:r>
          </a:p>
          <a:p>
            <a:pPr algn="just"/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82058313"/>
              </p:ext>
            </p:extLst>
          </p:nvPr>
        </p:nvGraphicFramePr>
        <p:xfrm>
          <a:off x="2483768" y="5877272"/>
          <a:ext cx="3644479" cy="905157"/>
        </p:xfrm>
        <a:graphic>
          <a:graphicData uri="http://schemas.openxmlformats.org/presentationml/2006/ole">
            <p:oleObj spid="_x0000_s17345" name="Equation" r:id="rId3" imgW="1688760" imgH="419040" progId="Equation.3">
              <p:embed/>
            </p:oleObj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509128" y="1700808"/>
            <a:ext cx="6225172" cy="1958235"/>
            <a:chOff x="1509128" y="2204864"/>
            <a:chExt cx="6225172" cy="1958235"/>
          </a:xfrm>
        </p:grpSpPr>
        <p:grpSp>
          <p:nvGrpSpPr>
            <p:cNvPr id="7" name="Group 6"/>
            <p:cNvGrpSpPr/>
            <p:nvPr/>
          </p:nvGrpSpPr>
          <p:grpSpPr>
            <a:xfrm>
              <a:off x="2150594" y="2204864"/>
              <a:ext cx="4928592" cy="1958235"/>
              <a:chOff x="2123728" y="2407327"/>
              <a:chExt cx="4928592" cy="1958235"/>
            </a:xfrm>
          </p:grpSpPr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23728" y="2407327"/>
                <a:ext cx="4928592" cy="19582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aphicFrame>
            <p:nvGraphicFramePr>
              <p:cNvPr id="6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xmlns="" val="188529306"/>
                  </p:ext>
                </p:extLst>
              </p:nvPr>
            </p:nvGraphicFramePr>
            <p:xfrm>
              <a:off x="4442732" y="2541298"/>
              <a:ext cx="705147" cy="773182"/>
            </p:xfrm>
            <a:graphic>
              <a:graphicData uri="http://schemas.openxmlformats.org/presentationml/2006/ole">
                <p:oleObj spid="_x0000_s17346" name="Equation" r:id="rId5" imgW="317160" imgH="393480" progId="Equation.3">
                  <p:embed/>
                </p:oleObj>
              </a:graphicData>
            </a:graphic>
          </p:graphicFrame>
        </p:grpSp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2527859722"/>
                </p:ext>
              </p:extLst>
            </p:nvPr>
          </p:nvGraphicFramePr>
          <p:xfrm>
            <a:off x="1509128" y="2514923"/>
            <a:ext cx="641466" cy="410021"/>
          </p:xfrm>
          <a:graphic>
            <a:graphicData uri="http://schemas.openxmlformats.org/presentationml/2006/ole">
              <p:oleObj spid="_x0000_s17347" name="Equation" r:id="rId6" imgW="317160" imgH="203040" progId="Equation.3">
                <p:embed/>
              </p:oleObj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346927991"/>
                </p:ext>
              </p:extLst>
            </p:nvPr>
          </p:nvGraphicFramePr>
          <p:xfrm>
            <a:off x="7065963" y="2513781"/>
            <a:ext cx="668337" cy="411163"/>
          </p:xfrm>
          <a:graphic>
            <a:graphicData uri="http://schemas.openxmlformats.org/presentationml/2006/ole">
              <p:oleObj spid="_x0000_s17348" name="Equation" r:id="rId7" imgW="330120" imgH="203040" progId="Equation.3">
                <p:embed/>
              </p:oleObj>
            </a:graphicData>
          </a:graphic>
        </p:graphicFrame>
      </p:grp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92356334"/>
              </p:ext>
            </p:extLst>
          </p:nvPr>
        </p:nvGraphicFramePr>
        <p:xfrm>
          <a:off x="769761" y="4437112"/>
          <a:ext cx="1380833" cy="714697"/>
        </p:xfrm>
        <a:graphic>
          <a:graphicData uri="http://schemas.openxmlformats.org/presentationml/2006/ole">
            <p:oleObj spid="_x0000_s17349" name="Equation" r:id="rId8" imgW="761760" imgH="39348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6810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124744"/>
            <a:ext cx="9108504" cy="5616624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open loop stability does not depend upon gain K.  </a:t>
            </a:r>
          </a:p>
          <a:p>
            <a:pPr algn="just"/>
            <a:endParaRPr lang="en-US" sz="2000" dirty="0" smtClean="0"/>
          </a:p>
          <a:p>
            <a:pPr algn="just"/>
            <a:endParaRPr lang="en-US" sz="2000" dirty="0" smtClean="0"/>
          </a:p>
          <a:p>
            <a:pPr algn="just"/>
            <a:endParaRPr lang="en-US" sz="2000" dirty="0"/>
          </a:p>
          <a:p>
            <a:pPr algn="just"/>
            <a:r>
              <a:rPr lang="en-US" dirty="0" smtClean="0"/>
              <a:t>Whereas, the location of closed loop poles vary with the variation in gain.</a:t>
            </a:r>
          </a:p>
          <a:p>
            <a:pPr algn="just"/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87890753"/>
              </p:ext>
            </p:extLst>
          </p:nvPr>
        </p:nvGraphicFramePr>
        <p:xfrm>
          <a:off x="3491880" y="4725144"/>
          <a:ext cx="2247900" cy="904875"/>
        </p:xfrm>
        <a:graphic>
          <a:graphicData uri="http://schemas.openxmlformats.org/presentationml/2006/ole">
            <p:oleObj spid="_x0000_s17784" name="Equation" r:id="rId3" imgW="1041120" imgH="419040" progId="Equation.3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92275943"/>
              </p:ext>
            </p:extLst>
          </p:nvPr>
        </p:nvGraphicFramePr>
        <p:xfrm>
          <a:off x="3635896" y="1916832"/>
          <a:ext cx="1380833" cy="714697"/>
        </p:xfrm>
        <a:graphic>
          <a:graphicData uri="http://schemas.openxmlformats.org/presentationml/2006/ole">
            <p:oleObj spid="_x0000_s17785" name="Equation" r:id="rId4" imgW="761760" imgH="39348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62651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6512" y="1124744"/>
            <a:ext cx="9108504" cy="5616624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Location of closed loop Pole for different values of K (remember K&gt;0). </a:t>
            </a:r>
          </a:p>
          <a:p>
            <a:pPr algn="just"/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14074472"/>
              </p:ext>
            </p:extLst>
          </p:nvPr>
        </p:nvGraphicFramePr>
        <p:xfrm>
          <a:off x="3707904" y="1916832"/>
          <a:ext cx="2247900" cy="904875"/>
        </p:xfrm>
        <a:graphic>
          <a:graphicData uri="http://schemas.openxmlformats.org/presentationml/2006/ole">
            <p:oleObj spid="_x0000_s18968" name="Equation" r:id="rId3" imgW="1041120" imgH="419040" progId="Equation.3">
              <p:embed/>
            </p:oleObj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46184058"/>
              </p:ext>
            </p:extLst>
          </p:nvPr>
        </p:nvGraphicFramePr>
        <p:xfrm>
          <a:off x="539552" y="2780928"/>
          <a:ext cx="194421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13681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Pole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-1.5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-16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440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664" t="12668" r="8543" b="4000"/>
          <a:stretch/>
        </p:blipFill>
        <p:spPr bwMode="auto">
          <a:xfrm>
            <a:off x="2987824" y="2895864"/>
            <a:ext cx="5404885" cy="3845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3057699" y="4770544"/>
            <a:ext cx="5886147" cy="625790"/>
            <a:chOff x="3057699" y="4770544"/>
            <a:chExt cx="5886147" cy="625790"/>
          </a:xfrm>
        </p:grpSpPr>
        <p:cxnSp>
          <p:nvCxnSpPr>
            <p:cNvPr id="7" name="Straight Arrow Connector 6"/>
            <p:cNvCxnSpPr/>
            <p:nvPr/>
          </p:nvCxnSpPr>
          <p:spPr>
            <a:xfrm flipH="1">
              <a:off x="3491880" y="4941168"/>
              <a:ext cx="475681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4131502275"/>
                </p:ext>
              </p:extLst>
            </p:nvPr>
          </p:nvGraphicFramePr>
          <p:xfrm>
            <a:off x="8253097" y="4770544"/>
            <a:ext cx="690749" cy="310579"/>
          </p:xfrm>
          <a:graphic>
            <a:graphicData uri="http://schemas.openxmlformats.org/presentationml/2006/ole">
              <p:oleObj spid="_x0000_s18969" name="Equation" r:id="rId5" imgW="393480" imgH="177480" progId="Equation.3">
                <p:embed/>
              </p:oleObj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2904519554"/>
                </p:ext>
              </p:extLst>
            </p:nvPr>
          </p:nvGraphicFramePr>
          <p:xfrm>
            <a:off x="3057699" y="5085184"/>
            <a:ext cx="868362" cy="311150"/>
          </p:xfrm>
          <a:graphic>
            <a:graphicData uri="http://schemas.openxmlformats.org/presentationml/2006/ole">
              <p:oleObj spid="_x0000_s18970" name="Equation" r:id="rId6" imgW="495000" imgH="177480" progId="Equation.3">
                <p:embed/>
              </p:oleObj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xmlns="" val="237735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dirty="0" smtClean="0"/>
              <a:t>What is Root Locus?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4525963"/>
          </a:xfrm>
        </p:spPr>
        <p:txBody>
          <a:bodyPr/>
          <a:lstStyle/>
          <a:p>
            <a:pPr algn="just"/>
            <a:r>
              <a:rPr lang="en-US" dirty="0"/>
              <a:t>The root locus is the path of the roots of the characteristic equation traced out in the s-plane as a system parameter varies from zero to infinity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7008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Sketch root locus?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One way is to compute the roots of the characteristic equation for all possible values of K.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99068495"/>
              </p:ext>
            </p:extLst>
          </p:nvPr>
        </p:nvGraphicFramePr>
        <p:xfrm>
          <a:off x="1547664" y="4077072"/>
          <a:ext cx="2247900" cy="904875"/>
        </p:xfrm>
        <a:graphic>
          <a:graphicData uri="http://schemas.openxmlformats.org/presentationml/2006/ole">
            <p:oleObj spid="_x0000_s19624" name="Equation" r:id="rId3" imgW="1041120" imgH="419040" progId="Equation.3">
              <p:embed/>
            </p:oleObj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6746389"/>
              </p:ext>
            </p:extLst>
          </p:nvPr>
        </p:nvGraphicFramePr>
        <p:xfrm>
          <a:off x="5796136" y="2996952"/>
          <a:ext cx="194421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13681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Pole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-1.5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-6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-16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1170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Sketch root locus?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Computing the roots for all values of K might be tedious for higher order systems.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22759944"/>
              </p:ext>
            </p:extLst>
          </p:nvPr>
        </p:nvGraphicFramePr>
        <p:xfrm>
          <a:off x="899592" y="4005064"/>
          <a:ext cx="4576763" cy="904875"/>
        </p:xfrm>
        <a:graphic>
          <a:graphicData uri="http://schemas.openxmlformats.org/presentationml/2006/ole">
            <p:oleObj spid="_x0000_s20647" name="Equation" r:id="rId3" imgW="2120760" imgH="419040" progId="Equation.3">
              <p:embed/>
            </p:oleObj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7268884"/>
              </p:ext>
            </p:extLst>
          </p:nvPr>
        </p:nvGraphicFramePr>
        <p:xfrm>
          <a:off x="6084168" y="2852936"/>
          <a:ext cx="194421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136815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Pole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81639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Construction of Root Loci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2800" dirty="0"/>
              <a:t>Finding the </a:t>
            </a:r>
            <a:r>
              <a:rPr lang="en-US" sz="2800" dirty="0" smtClean="0"/>
              <a:t>roots of </a:t>
            </a:r>
            <a:r>
              <a:rPr lang="en-US" sz="2800" dirty="0"/>
              <a:t>the characteristic equation of degree higher than 3 is laborious and will need </a:t>
            </a:r>
            <a:r>
              <a:rPr lang="en-US" sz="2800" dirty="0" smtClean="0"/>
              <a:t>computer solution.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/>
              <a:t>A simple method for finding the roots of the characteristic equation has </a:t>
            </a:r>
            <a:r>
              <a:rPr lang="en-US" sz="2800" dirty="0" smtClean="0"/>
              <a:t>been developed </a:t>
            </a:r>
            <a:r>
              <a:rPr lang="en-US" sz="2800" dirty="0"/>
              <a:t>by W. R. Evans and used extensively in control engineering</a:t>
            </a:r>
            <a:r>
              <a:rPr lang="en-US" sz="2800" dirty="0" smtClean="0"/>
              <a:t>.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/>
              <a:t>This method</a:t>
            </a:r>
            <a:r>
              <a:rPr lang="en-US" sz="2800" dirty="0" smtClean="0"/>
              <a:t>, called </a:t>
            </a:r>
            <a:r>
              <a:rPr lang="en-US" sz="2800" dirty="0"/>
              <a:t>the </a:t>
            </a:r>
            <a:r>
              <a:rPr lang="en-US" sz="2800" i="1" dirty="0"/>
              <a:t>root-locus method, </a:t>
            </a:r>
            <a:r>
              <a:rPr lang="en-US" sz="2800" dirty="0"/>
              <a:t>is one in which the roots of the characteristic </a:t>
            </a:r>
            <a:r>
              <a:rPr lang="en-US" sz="2800" dirty="0" smtClean="0"/>
              <a:t>equation </a:t>
            </a:r>
            <a:r>
              <a:rPr lang="en-US" sz="2800" dirty="0"/>
              <a:t>are plotted for all values of a system parameter.</a:t>
            </a:r>
          </a:p>
        </p:txBody>
      </p:sp>
    </p:spTree>
    <p:extLst>
      <p:ext uri="{BB962C8B-B14F-4D97-AF65-F5344CB8AC3E}">
        <p14:creationId xmlns:p14="http://schemas.microsoft.com/office/powerpoint/2010/main" xmlns="" val="58060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12974"/>
          </a:xfrm>
        </p:spPr>
        <p:txBody>
          <a:bodyPr/>
          <a:lstStyle/>
          <a:p>
            <a:r>
              <a:rPr lang="en-US" dirty="0" smtClean="0"/>
              <a:t>Construction of Root Loci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800" dirty="0"/>
              <a:t>The roots corresponding to a </a:t>
            </a:r>
            <a:r>
              <a:rPr lang="en-US" sz="2800" dirty="0" smtClean="0"/>
              <a:t>particular value </a:t>
            </a:r>
            <a:r>
              <a:rPr lang="en-US" sz="2800" dirty="0"/>
              <a:t>of this parameter can then be located on the resulting graph. </a:t>
            </a:r>
            <a:endParaRPr lang="en-US" sz="2800" dirty="0" smtClean="0"/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Note that the </a:t>
            </a:r>
            <a:r>
              <a:rPr lang="en-US" sz="2800" dirty="0"/>
              <a:t>parameter is usually the gain, but any other variable of the open-loop </a:t>
            </a:r>
            <a:r>
              <a:rPr lang="en-US" sz="2800" dirty="0" smtClean="0"/>
              <a:t>transfer function </a:t>
            </a:r>
            <a:r>
              <a:rPr lang="en-US" sz="2800" dirty="0"/>
              <a:t>may be used. </a:t>
            </a:r>
            <a:endParaRPr lang="en-US" sz="2800" dirty="0" smtClean="0"/>
          </a:p>
          <a:p>
            <a:pPr algn="just"/>
            <a:endParaRPr lang="en-US" sz="2800" dirty="0" smtClean="0"/>
          </a:p>
          <a:p>
            <a:pPr algn="just"/>
            <a:r>
              <a:rPr lang="en-US" sz="2800" dirty="0"/>
              <a:t>By using the root-locus method the designer can predict the effects on the </a:t>
            </a:r>
            <a:r>
              <a:rPr lang="en-US" sz="2800" dirty="0" smtClean="0"/>
              <a:t>location of </a:t>
            </a:r>
            <a:r>
              <a:rPr lang="en-US" sz="2800" dirty="0"/>
              <a:t>the closed-loop poles of varying the gain value or adding open-loop poles </a:t>
            </a:r>
            <a:r>
              <a:rPr lang="en-US" sz="2800" dirty="0" smtClean="0"/>
              <a:t>and/or open-loop </a:t>
            </a:r>
            <a:r>
              <a:rPr lang="en-US" sz="2800" dirty="0"/>
              <a:t>zeros.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63160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3399</TotalTime>
  <Words>683</Words>
  <Application>Microsoft Office PowerPoint</Application>
  <PresentationFormat>On-screen Show (4:3)</PresentationFormat>
  <Paragraphs>147</Paragraphs>
  <Slides>19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Equation</vt:lpstr>
      <vt:lpstr>Lecture Outline</vt:lpstr>
      <vt:lpstr>Introduction</vt:lpstr>
      <vt:lpstr>Introduction</vt:lpstr>
      <vt:lpstr>Introduction</vt:lpstr>
      <vt:lpstr>What is Root Locus?</vt:lpstr>
      <vt:lpstr>How to Sketch root locus? </vt:lpstr>
      <vt:lpstr>How to Sketch root locus? </vt:lpstr>
      <vt:lpstr>Construction of Root Loci</vt:lpstr>
      <vt:lpstr>Construction of Root Loci</vt:lpstr>
      <vt:lpstr>Angle &amp; Magnitude Conditions</vt:lpstr>
      <vt:lpstr>Construction of Root Loci</vt:lpstr>
      <vt:lpstr>Angle &amp; Magnitude Conditions</vt:lpstr>
      <vt:lpstr>Angle &amp; Magnitude Conditions</vt:lpstr>
      <vt:lpstr>Angle and Magnitude Conditions (Graphically)</vt:lpstr>
      <vt:lpstr>Angle and Magnitude Conditions (Graphically)</vt:lpstr>
      <vt:lpstr>Angle and Magnitude Conditions graphically</vt:lpstr>
      <vt:lpstr>Angle and Magnitude Conditions (Graphically)</vt:lpstr>
      <vt:lpstr>Angle and Magnitude Conditions (Graphically)</vt:lpstr>
      <vt:lpstr>Thank you….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Imtiaz Hussain</dc:creator>
  <cp:lastModifiedBy>civil cad lab</cp:lastModifiedBy>
  <cp:revision>499</cp:revision>
  <dcterms:created xsi:type="dcterms:W3CDTF">2012-07-01T09:15:58Z</dcterms:created>
  <dcterms:modified xsi:type="dcterms:W3CDTF">2017-10-06T05:09:41Z</dcterms:modified>
</cp:coreProperties>
</file>